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Barlow" panose="00000500000000000000" pitchFamily="2" charset="0"/>
      <p:regular r:id="rId15"/>
      <p:bold r:id="rId16"/>
      <p:italic r:id="rId17"/>
      <p:boldItalic r:id="rId18"/>
    </p:embeddedFont>
    <p:embeddedFont>
      <p:font typeface="Barlow Bold" panose="00000800000000000000" charset="0"/>
      <p:regular r:id="rId19"/>
    </p:embeddedFont>
    <p:embeddedFont>
      <p:font typeface="Barlow Medium" panose="00000600000000000000" pitchFamily="2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B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22" autoAdjust="0"/>
  </p:normalViewPr>
  <p:slideViewPr>
    <p:cSldViewPr>
      <p:cViewPr varScale="1">
        <p:scale>
          <a:sx n="45" d="100"/>
          <a:sy n="45" d="100"/>
        </p:scale>
        <p:origin x="98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3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27.jpeg"/><Relationship Id="rId4" Type="http://schemas.openxmlformats.org/officeDocument/2006/relationships/image" Target="../media/image18.sv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2A92F-807D-9313-758F-066BDA375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62C1DDD-C0E6-095B-48C7-5A19C6B3956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27" r="-451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DF7BD24D-29C7-E1CC-2FE4-E39CCA81C9DD}"/>
              </a:ext>
            </a:extLst>
          </p:cNvPr>
          <p:cNvSpPr/>
          <p:nvPr/>
        </p:nvSpPr>
        <p:spPr>
          <a:xfrm>
            <a:off x="1028700" y="8656989"/>
            <a:ext cx="9994999" cy="0"/>
          </a:xfrm>
          <a:prstGeom prst="line">
            <a:avLst/>
          </a:prstGeom>
          <a:ln w="38100" cap="flat">
            <a:solidFill>
              <a:srgbClr val="2254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EA86C97-3934-205E-F2BF-BDC248823681}"/>
              </a:ext>
            </a:extLst>
          </p:cNvPr>
          <p:cNvSpPr/>
          <p:nvPr/>
        </p:nvSpPr>
        <p:spPr>
          <a:xfrm>
            <a:off x="584995" y="379131"/>
            <a:ext cx="3793105" cy="649569"/>
          </a:xfrm>
          <a:custGeom>
            <a:avLst/>
            <a:gdLst/>
            <a:ahLst/>
            <a:cxnLst/>
            <a:rect l="l" t="t" r="r" b="b"/>
            <a:pathLst>
              <a:path w="3793105" h="649569">
                <a:moveTo>
                  <a:pt x="0" y="0"/>
                </a:moveTo>
                <a:lnTo>
                  <a:pt x="3793105" y="0"/>
                </a:lnTo>
                <a:lnTo>
                  <a:pt x="3793105" y="649569"/>
                </a:lnTo>
                <a:lnTo>
                  <a:pt x="0" y="6495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1D99CE3-2AC9-A8DD-B657-348C421BD19E}"/>
              </a:ext>
            </a:extLst>
          </p:cNvPr>
          <p:cNvSpPr/>
          <p:nvPr/>
        </p:nvSpPr>
        <p:spPr>
          <a:xfrm>
            <a:off x="0" y="9820833"/>
            <a:ext cx="16502961" cy="466167"/>
          </a:xfrm>
          <a:custGeom>
            <a:avLst/>
            <a:gdLst/>
            <a:ahLst/>
            <a:cxnLst/>
            <a:rect l="l" t="t" r="r" b="b"/>
            <a:pathLst>
              <a:path w="16502961" h="466167">
                <a:moveTo>
                  <a:pt x="0" y="0"/>
                </a:moveTo>
                <a:lnTo>
                  <a:pt x="16502961" y="0"/>
                </a:lnTo>
                <a:lnTo>
                  <a:pt x="16502961" y="466167"/>
                </a:lnTo>
                <a:lnTo>
                  <a:pt x="0" y="4661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069" b="-1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A44B113-071A-47C1-949B-FAB0A544F3FA}"/>
              </a:ext>
            </a:extLst>
          </p:cNvPr>
          <p:cNvSpPr txBox="1"/>
          <p:nvPr/>
        </p:nvSpPr>
        <p:spPr>
          <a:xfrm>
            <a:off x="1028700" y="5010150"/>
            <a:ext cx="10313231" cy="225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8"/>
              </a:lnSpc>
            </a:pPr>
            <a:r>
              <a:rPr lang="en-US" sz="6434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HAIPHONG PORT TIL INTERNATIONAL TERMINAL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F0B57AA-9244-097A-5220-73BE7C511F0A}"/>
              </a:ext>
            </a:extLst>
          </p:cNvPr>
          <p:cNvSpPr txBox="1"/>
          <p:nvPr/>
        </p:nvSpPr>
        <p:spPr>
          <a:xfrm>
            <a:off x="869583" y="7591896"/>
            <a:ext cx="10313231" cy="458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en-US" sz="2886" dirty="0">
                <a:solidFill>
                  <a:srgbClr val="436AB3"/>
                </a:solidFill>
                <a:latin typeface="Barlow Medium"/>
                <a:ea typeface="Barlow Medium"/>
                <a:cs typeface="Barlow Medium"/>
                <a:sym typeface="Barlow Medium"/>
              </a:rPr>
              <a:t>“Gateway to the World - Foundation for Sustainable Trade Flow”</a:t>
            </a:r>
          </a:p>
        </p:txBody>
      </p:sp>
      <p:pic>
        <p:nvPicPr>
          <p:cNvPr id="12" name="Picture 11" descr="A large ship in a port&#10;&#10;AI-generated content may be incorrect.">
            <a:extLst>
              <a:ext uri="{FF2B5EF4-FFF2-40B4-BE49-F238E27FC236}">
                <a16:creationId xmlns:a16="http://schemas.microsoft.com/office/drawing/2014/main" id="{50FFABA9-93AD-8F6D-B688-2159081B6E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9" r="16273" b="4809"/>
          <a:stretch>
            <a:fillRect/>
          </a:stretch>
        </p:blipFill>
        <p:spPr>
          <a:xfrm>
            <a:off x="11553949" y="1651814"/>
            <a:ext cx="5885569" cy="702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4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">
            <a:extLst>
              <a:ext uri="{FF2B5EF4-FFF2-40B4-BE49-F238E27FC236}">
                <a16:creationId xmlns:a16="http://schemas.microsoft.com/office/drawing/2014/main" id="{0DEC9C08-EF82-C5BA-B46B-A047B47F970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27" r="-451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-5400000">
            <a:off x="13080788" y="5277973"/>
            <a:ext cx="10414424" cy="4966019"/>
          </a:xfrm>
          <a:custGeom>
            <a:avLst/>
            <a:gdLst/>
            <a:ahLst/>
            <a:cxnLst/>
            <a:rect l="l" t="t" r="r" b="b"/>
            <a:pathLst>
              <a:path w="10414424" h="4966019">
                <a:moveTo>
                  <a:pt x="0" y="0"/>
                </a:moveTo>
                <a:lnTo>
                  <a:pt x="10414424" y="0"/>
                </a:lnTo>
                <a:lnTo>
                  <a:pt x="10414424" y="4966019"/>
                </a:lnTo>
                <a:lnTo>
                  <a:pt x="0" y="4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4657" r="-17762" b="-621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9816411"/>
            <a:ext cx="17259300" cy="487531"/>
          </a:xfrm>
          <a:custGeom>
            <a:avLst/>
            <a:gdLst/>
            <a:ahLst/>
            <a:cxnLst/>
            <a:rect l="l" t="t" r="r" b="b"/>
            <a:pathLst>
              <a:path w="17259300" h="487531">
                <a:moveTo>
                  <a:pt x="0" y="0"/>
                </a:moveTo>
                <a:lnTo>
                  <a:pt x="17259300" y="0"/>
                </a:lnTo>
                <a:lnTo>
                  <a:pt x="17259300" y="487531"/>
                </a:lnTo>
                <a:lnTo>
                  <a:pt x="0" y="4875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796" b="-7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94729" y="449247"/>
            <a:ext cx="4762819" cy="756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0"/>
              </a:lnSpc>
            </a:pPr>
            <a:r>
              <a:rPr lang="en-US" sz="4674" b="1" spc="-256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KEY ADVANTAGES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5900354" y="797368"/>
            <a:ext cx="12387646" cy="0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44559" y="3643315"/>
            <a:ext cx="5247378" cy="1269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4"/>
              </a:lnSpc>
            </a:pPr>
            <a:r>
              <a:rPr lang="en-US" sz="1810" spc="18" dirty="0">
                <a:solidFill>
                  <a:srgbClr val="436AB3"/>
                </a:solidFill>
                <a:latin typeface="Barlow Medium"/>
                <a:ea typeface="Barlow Medium"/>
                <a:cs typeface="Barlow Medium"/>
                <a:sym typeface="Barlow Medium"/>
              </a:rPr>
              <a:t>Features world-class terminal technology, with automated operations and global-standard planning systems that ensure high quality vessel operation.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4729" y="2506145"/>
            <a:ext cx="5613548" cy="932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4"/>
              </a:lnSpc>
            </a:pPr>
            <a:r>
              <a:rPr lang="en-US" sz="2710" b="1" spc="27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JOINT VENTURE OF </a:t>
            </a:r>
          </a:p>
          <a:p>
            <a:pPr algn="l">
              <a:lnSpc>
                <a:spcPts val="3794"/>
              </a:lnSpc>
            </a:pPr>
            <a:r>
              <a:rPr lang="en-US" sz="2710" b="1" spc="27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HAIPHONG PORT AND (TIL/MSC)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4559" y="1694546"/>
            <a:ext cx="1333906" cy="6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0"/>
              </a:lnSpc>
            </a:pPr>
            <a:r>
              <a:rPr lang="en-US" sz="3621" b="1" spc="36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01</a:t>
            </a:r>
          </a:p>
        </p:txBody>
      </p:sp>
      <p:sp>
        <p:nvSpPr>
          <p:cNvPr id="9" name="AutoShape 9"/>
          <p:cNvSpPr/>
          <p:nvPr/>
        </p:nvSpPr>
        <p:spPr>
          <a:xfrm>
            <a:off x="1484820" y="2167308"/>
            <a:ext cx="4166856" cy="0"/>
          </a:xfrm>
          <a:prstGeom prst="line">
            <a:avLst/>
          </a:prstGeom>
          <a:ln w="19050" cap="flat">
            <a:solidFill>
              <a:srgbClr val="E7CF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558108" y="3643315"/>
            <a:ext cx="5247378" cy="1588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4"/>
              </a:lnSpc>
            </a:pPr>
            <a:r>
              <a:rPr lang="en-US" sz="1810" spc="18" dirty="0">
                <a:solidFill>
                  <a:srgbClr val="436AB3"/>
                </a:solidFill>
                <a:latin typeface="Barlow Medium"/>
                <a:ea typeface="Barlow Medium"/>
                <a:cs typeface="Barlow Medium"/>
                <a:sym typeface="Barlow Medium"/>
              </a:rPr>
              <a:t>Apply foot-activated radio systems (foot-switch) , enabling hands-free, real-time communication. Enhances safety, shortens response times, and ensures smooth coordination during high-intensity operations.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08277" y="2506145"/>
            <a:ext cx="5613548" cy="932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4"/>
              </a:lnSpc>
            </a:pPr>
            <a:r>
              <a:rPr lang="en-US" sz="2710" b="1" spc="27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OPTIMIZE COMMUNICATION IN OPERATIONS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58108" y="1694546"/>
            <a:ext cx="1333906" cy="6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0"/>
              </a:lnSpc>
            </a:pPr>
            <a:r>
              <a:rPr lang="en-US" sz="3621" b="1" spc="36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02</a:t>
            </a:r>
          </a:p>
        </p:txBody>
      </p:sp>
      <p:sp>
        <p:nvSpPr>
          <p:cNvPr id="13" name="AutoShape 13"/>
          <p:cNvSpPr/>
          <p:nvPr/>
        </p:nvSpPr>
        <p:spPr>
          <a:xfrm>
            <a:off x="7232340" y="2167308"/>
            <a:ext cx="4166856" cy="0"/>
          </a:xfrm>
          <a:prstGeom prst="line">
            <a:avLst/>
          </a:prstGeom>
          <a:ln w="19050" cap="flat">
            <a:solidFill>
              <a:srgbClr val="E7CF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2219281" y="3643315"/>
            <a:ext cx="5247378" cy="1908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4"/>
              </a:lnSpc>
            </a:pPr>
            <a:r>
              <a:rPr lang="en-US" sz="1810" spc="18">
                <a:solidFill>
                  <a:srgbClr val="436AB3"/>
                </a:solidFill>
                <a:latin typeface="Barlow Medium"/>
                <a:ea typeface="Barlow Medium"/>
                <a:cs typeface="Barlow Medium"/>
                <a:sym typeface="Barlow Medium"/>
              </a:rPr>
              <a:t>HTIT is the first terminal in Vietnam to fully implement the cycling technique, enabling simultaneous container drop-off and pick-up under one crane. This significantly cuts handling time, boosts productivity, and sets a new standard in operational efficiency.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69450" y="2506145"/>
            <a:ext cx="5613548" cy="932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4"/>
              </a:lnSpc>
            </a:pPr>
            <a:r>
              <a:rPr lang="en-US" sz="2710" b="1" spc="27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APPLIED DUAL CYCLING TECHNIQUE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19281" y="1694546"/>
            <a:ext cx="1333906" cy="6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0"/>
              </a:lnSpc>
            </a:pPr>
            <a:r>
              <a:rPr lang="en-US" sz="3621" b="1" spc="36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03</a:t>
            </a:r>
          </a:p>
        </p:txBody>
      </p:sp>
      <p:sp>
        <p:nvSpPr>
          <p:cNvPr id="17" name="AutoShape 17"/>
          <p:cNvSpPr/>
          <p:nvPr/>
        </p:nvSpPr>
        <p:spPr>
          <a:xfrm>
            <a:off x="12892796" y="2167308"/>
            <a:ext cx="4166856" cy="0"/>
          </a:xfrm>
          <a:prstGeom prst="line">
            <a:avLst/>
          </a:prstGeom>
          <a:ln w="19050" cap="flat">
            <a:solidFill>
              <a:srgbClr val="E7CF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078531" y="7669313"/>
            <a:ext cx="5247378" cy="1588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4"/>
              </a:lnSpc>
            </a:pPr>
            <a:r>
              <a:rPr lang="en-US" sz="1810" spc="18" dirty="0">
                <a:solidFill>
                  <a:srgbClr val="436AB3"/>
                </a:solidFill>
                <a:latin typeface="Barlow Medium"/>
                <a:ea typeface="Barlow Medium"/>
                <a:cs typeface="Barlow Medium"/>
                <a:sym typeface="Barlow Medium"/>
              </a:rPr>
              <a:t>HTIT’s workforce is trained by top-tier industry experts and certified to meet international operational standards. Our goal is to build a highly skilled team, aiming for Vietnam’s top-tier terminal performance benchmark.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6532143"/>
            <a:ext cx="5613548" cy="932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4"/>
              </a:lnSpc>
            </a:pPr>
            <a:r>
              <a:rPr lang="en-US" sz="2710" b="1" spc="27" dirty="0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CERTIFIED WORKFORCE, </a:t>
            </a:r>
          </a:p>
          <a:p>
            <a:pPr algn="l">
              <a:lnSpc>
                <a:spcPts val="3794"/>
              </a:lnSpc>
            </a:pPr>
            <a:r>
              <a:rPr lang="en-US" sz="2710" b="1" spc="27" dirty="0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WORLD-CLASS STANDARDS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78531" y="5720543"/>
            <a:ext cx="1333906" cy="6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0"/>
              </a:lnSpc>
            </a:pPr>
            <a:r>
              <a:rPr lang="en-US" sz="3621" b="1" spc="36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04</a:t>
            </a:r>
          </a:p>
        </p:txBody>
      </p:sp>
      <p:sp>
        <p:nvSpPr>
          <p:cNvPr id="21" name="AutoShape 21"/>
          <p:cNvSpPr/>
          <p:nvPr/>
        </p:nvSpPr>
        <p:spPr>
          <a:xfrm>
            <a:off x="1752046" y="6217242"/>
            <a:ext cx="4166856" cy="0"/>
          </a:xfrm>
          <a:prstGeom prst="line">
            <a:avLst/>
          </a:prstGeom>
          <a:ln w="19050" cap="flat">
            <a:solidFill>
              <a:srgbClr val="E7CF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6692079" y="7669313"/>
            <a:ext cx="5247378" cy="950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4"/>
              </a:lnSpc>
            </a:pPr>
            <a:r>
              <a:rPr lang="en-US" sz="1810" spc="18">
                <a:solidFill>
                  <a:srgbClr val="436AB3"/>
                </a:solidFill>
                <a:latin typeface="Barlow Medium"/>
                <a:ea typeface="Barlow Medium"/>
                <a:cs typeface="Barlow Medium"/>
                <a:sym typeface="Barlow Medium"/>
              </a:rPr>
              <a:t>An extensive network closely connected with VIMC Eco-system and POH’s terminals (Tan Vu, Dinh Vu terminal).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642248" y="6532143"/>
            <a:ext cx="5613548" cy="932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4"/>
              </a:lnSpc>
            </a:pPr>
            <a:r>
              <a:rPr lang="en-US" sz="2710" b="1" spc="27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LEVERAGE VIMC–HPP ECO-SYSTEM STRENGTHS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92079" y="5720543"/>
            <a:ext cx="1333906" cy="6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0"/>
              </a:lnSpc>
            </a:pPr>
            <a:r>
              <a:rPr lang="en-US" sz="3621" b="1" spc="36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05</a:t>
            </a:r>
          </a:p>
        </p:txBody>
      </p:sp>
      <p:sp>
        <p:nvSpPr>
          <p:cNvPr id="25" name="AutoShape 25"/>
          <p:cNvSpPr/>
          <p:nvPr/>
        </p:nvSpPr>
        <p:spPr>
          <a:xfrm>
            <a:off x="7365594" y="6226767"/>
            <a:ext cx="4166856" cy="0"/>
          </a:xfrm>
          <a:prstGeom prst="line">
            <a:avLst/>
          </a:prstGeom>
          <a:ln w="19050" cap="flat">
            <a:solidFill>
              <a:srgbClr val="E7CF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52758" y="0"/>
            <a:ext cx="18940758" cy="12619280"/>
          </a:xfrm>
          <a:custGeom>
            <a:avLst/>
            <a:gdLst/>
            <a:ahLst/>
            <a:cxnLst/>
            <a:rect l="l" t="t" r="r" b="b"/>
            <a:pathLst>
              <a:path w="18940758" h="12619280">
                <a:moveTo>
                  <a:pt x="0" y="0"/>
                </a:moveTo>
                <a:lnTo>
                  <a:pt x="18940758" y="0"/>
                </a:lnTo>
                <a:lnTo>
                  <a:pt x="18940758" y="12619280"/>
                </a:lnTo>
                <a:lnTo>
                  <a:pt x="0" y="12619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9816411"/>
            <a:ext cx="17259300" cy="487531"/>
          </a:xfrm>
          <a:custGeom>
            <a:avLst/>
            <a:gdLst/>
            <a:ahLst/>
            <a:cxnLst/>
            <a:rect l="l" t="t" r="r" b="b"/>
            <a:pathLst>
              <a:path w="17259300" h="487531">
                <a:moveTo>
                  <a:pt x="0" y="0"/>
                </a:moveTo>
                <a:lnTo>
                  <a:pt x="17259300" y="0"/>
                </a:lnTo>
                <a:lnTo>
                  <a:pt x="17259300" y="487531"/>
                </a:lnTo>
                <a:lnTo>
                  <a:pt x="0" y="487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6" b="-79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027317" y="2466924"/>
            <a:ext cx="18293" cy="717303"/>
            <a:chOff x="0" y="0"/>
            <a:chExt cx="25400" cy="995993"/>
          </a:xfrm>
        </p:grpSpPr>
        <p:sp>
          <p:nvSpPr>
            <p:cNvPr id="5" name="Freeform 5"/>
            <p:cNvSpPr/>
            <p:nvPr/>
          </p:nvSpPr>
          <p:spPr>
            <a:xfrm>
              <a:off x="0" y="12700"/>
              <a:ext cx="25400" cy="970534"/>
            </a:xfrm>
            <a:custGeom>
              <a:avLst/>
              <a:gdLst/>
              <a:ahLst/>
              <a:cxnLst/>
              <a:rect l="l" t="t" r="r" b="b"/>
              <a:pathLst>
                <a:path w="25400" h="970534">
                  <a:moveTo>
                    <a:pt x="0" y="970534"/>
                  </a:moveTo>
                  <a:lnTo>
                    <a:pt x="0" y="0"/>
                  </a:lnTo>
                  <a:lnTo>
                    <a:pt x="25400" y="0"/>
                  </a:lnTo>
                  <a:lnTo>
                    <a:pt x="25400" y="970534"/>
                  </a:lnTo>
                  <a:close/>
                </a:path>
              </a:pathLst>
            </a:custGeom>
            <a:solidFill>
              <a:srgbClr val="E7CF7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94729" y="449247"/>
            <a:ext cx="4762819" cy="756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0"/>
              </a:lnSpc>
            </a:pPr>
            <a:r>
              <a:rPr lang="en-US" sz="4674" b="1" spc="-256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KEY ADVANTAGES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5900354" y="797368"/>
            <a:ext cx="12387646" cy="0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749692" y="1250322"/>
            <a:ext cx="8441174" cy="1729824"/>
          </a:xfrm>
          <a:custGeom>
            <a:avLst/>
            <a:gdLst/>
            <a:ahLst/>
            <a:cxnLst/>
            <a:rect l="l" t="t" r="r" b="b"/>
            <a:pathLst>
              <a:path w="8441174" h="1729824">
                <a:moveTo>
                  <a:pt x="0" y="0"/>
                </a:moveTo>
                <a:lnTo>
                  <a:pt x="8441174" y="0"/>
                </a:lnTo>
                <a:lnTo>
                  <a:pt x="8441174" y="1729825"/>
                </a:lnTo>
                <a:lnTo>
                  <a:pt x="0" y="17298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884218" y="1205480"/>
            <a:ext cx="8172125" cy="1640140"/>
            <a:chOff x="0" y="0"/>
            <a:chExt cx="11347201" cy="22773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347201" cy="2277376"/>
            </a:xfrm>
            <a:custGeom>
              <a:avLst/>
              <a:gdLst/>
              <a:ahLst/>
              <a:cxnLst/>
              <a:rect l="l" t="t" r="r" b="b"/>
              <a:pathLst>
                <a:path w="11347201" h="2277376">
                  <a:moveTo>
                    <a:pt x="0" y="0"/>
                  </a:moveTo>
                  <a:lnTo>
                    <a:pt x="11347201" y="0"/>
                  </a:lnTo>
                  <a:lnTo>
                    <a:pt x="11347201" y="2277376"/>
                  </a:lnTo>
                  <a:lnTo>
                    <a:pt x="0" y="22773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1347201" cy="233452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>
                  <a:solidFill>
                    <a:srgbClr val="436AB3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Leading the Northern Gateway with Modern Infrastructure, Smart Operations, and Strategic Positioning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829608" y="3165935"/>
            <a:ext cx="12339572" cy="18293"/>
            <a:chOff x="0" y="0"/>
            <a:chExt cx="17133805" cy="25400"/>
          </a:xfrm>
        </p:grpSpPr>
        <p:sp>
          <p:nvSpPr>
            <p:cNvPr id="13" name="Freeform 13"/>
            <p:cNvSpPr/>
            <p:nvPr/>
          </p:nvSpPr>
          <p:spPr>
            <a:xfrm>
              <a:off x="12700" y="0"/>
              <a:ext cx="17108424" cy="25400"/>
            </a:xfrm>
            <a:custGeom>
              <a:avLst/>
              <a:gdLst/>
              <a:ahLst/>
              <a:cxnLst/>
              <a:rect l="l" t="t" r="r" b="b"/>
              <a:pathLst>
                <a:path w="17108424" h="25400">
                  <a:moveTo>
                    <a:pt x="0" y="0"/>
                  </a:moveTo>
                  <a:lnTo>
                    <a:pt x="17108424" y="0"/>
                  </a:lnTo>
                  <a:lnTo>
                    <a:pt x="17108424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E7CF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846579" y="3165935"/>
            <a:ext cx="18293" cy="1098889"/>
            <a:chOff x="0" y="0"/>
            <a:chExt cx="25400" cy="1525835"/>
          </a:xfrm>
        </p:grpSpPr>
        <p:sp>
          <p:nvSpPr>
            <p:cNvPr id="15" name="Freeform 15"/>
            <p:cNvSpPr/>
            <p:nvPr/>
          </p:nvSpPr>
          <p:spPr>
            <a:xfrm>
              <a:off x="0" y="12700"/>
              <a:ext cx="25400" cy="1500378"/>
            </a:xfrm>
            <a:custGeom>
              <a:avLst/>
              <a:gdLst/>
              <a:ahLst/>
              <a:cxnLst/>
              <a:rect l="l" t="t" r="r" b="b"/>
              <a:pathLst>
                <a:path w="25400" h="1500378">
                  <a:moveTo>
                    <a:pt x="0" y="1500378"/>
                  </a:moveTo>
                  <a:lnTo>
                    <a:pt x="0" y="0"/>
                  </a:lnTo>
                  <a:lnTo>
                    <a:pt x="25400" y="0"/>
                  </a:lnTo>
                  <a:lnTo>
                    <a:pt x="25400" y="1500378"/>
                  </a:lnTo>
                  <a:close/>
                </a:path>
              </a:pathLst>
            </a:custGeom>
            <a:solidFill>
              <a:srgbClr val="E7CF7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57284" y="4179483"/>
            <a:ext cx="3596884" cy="2265645"/>
          </a:xfrm>
          <a:custGeom>
            <a:avLst/>
            <a:gdLst/>
            <a:ahLst/>
            <a:cxnLst/>
            <a:rect l="l" t="t" r="r" b="b"/>
            <a:pathLst>
              <a:path w="3596884" h="2265645">
                <a:moveTo>
                  <a:pt x="0" y="0"/>
                </a:moveTo>
                <a:lnTo>
                  <a:pt x="3596884" y="0"/>
                </a:lnTo>
                <a:lnTo>
                  <a:pt x="3596884" y="2265645"/>
                </a:lnTo>
                <a:lnTo>
                  <a:pt x="0" y="2265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6926848" y="3171471"/>
            <a:ext cx="27439" cy="1093353"/>
            <a:chOff x="0" y="0"/>
            <a:chExt cx="38100" cy="1518148"/>
          </a:xfrm>
        </p:grpSpPr>
        <p:sp>
          <p:nvSpPr>
            <p:cNvPr id="18" name="Freeform 18"/>
            <p:cNvSpPr/>
            <p:nvPr/>
          </p:nvSpPr>
          <p:spPr>
            <a:xfrm>
              <a:off x="0" y="12573"/>
              <a:ext cx="38100" cy="1493012"/>
            </a:xfrm>
            <a:custGeom>
              <a:avLst/>
              <a:gdLst/>
              <a:ahLst/>
              <a:cxnLst/>
              <a:rect l="l" t="t" r="r" b="b"/>
              <a:pathLst>
                <a:path w="38100" h="1493012">
                  <a:moveTo>
                    <a:pt x="12700" y="1493012"/>
                  </a:moveTo>
                  <a:lnTo>
                    <a:pt x="0" y="254"/>
                  </a:lnTo>
                  <a:lnTo>
                    <a:pt x="25400" y="0"/>
                  </a:lnTo>
                  <a:lnTo>
                    <a:pt x="38100" y="1492758"/>
                  </a:lnTo>
                  <a:close/>
                </a:path>
              </a:pathLst>
            </a:custGeom>
            <a:solidFill>
              <a:srgbClr val="E7CF7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5137553" y="4179483"/>
            <a:ext cx="3596884" cy="2265645"/>
          </a:xfrm>
          <a:custGeom>
            <a:avLst/>
            <a:gdLst/>
            <a:ahLst/>
            <a:cxnLst/>
            <a:rect l="l" t="t" r="r" b="b"/>
            <a:pathLst>
              <a:path w="3596884" h="2265645">
                <a:moveTo>
                  <a:pt x="0" y="0"/>
                </a:moveTo>
                <a:lnTo>
                  <a:pt x="3596884" y="0"/>
                </a:lnTo>
                <a:lnTo>
                  <a:pt x="3596884" y="2265645"/>
                </a:lnTo>
                <a:lnTo>
                  <a:pt x="0" y="2265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1008865" y="3171549"/>
            <a:ext cx="18293" cy="1093275"/>
            <a:chOff x="0" y="0"/>
            <a:chExt cx="25400" cy="1518040"/>
          </a:xfrm>
        </p:grpSpPr>
        <p:sp>
          <p:nvSpPr>
            <p:cNvPr id="21" name="Freeform 21"/>
            <p:cNvSpPr/>
            <p:nvPr/>
          </p:nvSpPr>
          <p:spPr>
            <a:xfrm>
              <a:off x="0" y="12700"/>
              <a:ext cx="25400" cy="1492631"/>
            </a:xfrm>
            <a:custGeom>
              <a:avLst/>
              <a:gdLst/>
              <a:ahLst/>
              <a:cxnLst/>
              <a:rect l="l" t="t" r="r" b="b"/>
              <a:pathLst>
                <a:path w="25400" h="1492631">
                  <a:moveTo>
                    <a:pt x="0" y="1492631"/>
                  </a:moveTo>
                  <a:lnTo>
                    <a:pt x="0" y="0"/>
                  </a:lnTo>
                  <a:lnTo>
                    <a:pt x="25400" y="0"/>
                  </a:lnTo>
                  <a:lnTo>
                    <a:pt x="25400" y="1492631"/>
                  </a:lnTo>
                  <a:close/>
                </a:path>
              </a:pathLst>
            </a:custGeom>
            <a:solidFill>
              <a:srgbClr val="E7CF7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2295" y="4179483"/>
            <a:ext cx="3596884" cy="2265645"/>
          </a:xfrm>
          <a:custGeom>
            <a:avLst/>
            <a:gdLst/>
            <a:ahLst/>
            <a:cxnLst/>
            <a:rect l="l" t="t" r="r" b="b"/>
            <a:pathLst>
              <a:path w="3596884" h="2265645">
                <a:moveTo>
                  <a:pt x="0" y="0"/>
                </a:moveTo>
                <a:lnTo>
                  <a:pt x="3596884" y="0"/>
                </a:lnTo>
                <a:lnTo>
                  <a:pt x="3596884" y="2265645"/>
                </a:lnTo>
                <a:lnTo>
                  <a:pt x="0" y="2265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15141741" y="3165935"/>
            <a:ext cx="18293" cy="1093275"/>
            <a:chOff x="0" y="0"/>
            <a:chExt cx="25400" cy="1518040"/>
          </a:xfrm>
        </p:grpSpPr>
        <p:sp>
          <p:nvSpPr>
            <p:cNvPr id="24" name="Freeform 24"/>
            <p:cNvSpPr/>
            <p:nvPr/>
          </p:nvSpPr>
          <p:spPr>
            <a:xfrm>
              <a:off x="0" y="12700"/>
              <a:ext cx="25400" cy="1492631"/>
            </a:xfrm>
            <a:custGeom>
              <a:avLst/>
              <a:gdLst/>
              <a:ahLst/>
              <a:cxnLst/>
              <a:rect l="l" t="t" r="r" b="b"/>
              <a:pathLst>
                <a:path w="25400" h="1492631">
                  <a:moveTo>
                    <a:pt x="0" y="1492631"/>
                  </a:moveTo>
                  <a:lnTo>
                    <a:pt x="0" y="0"/>
                  </a:lnTo>
                  <a:lnTo>
                    <a:pt x="25400" y="0"/>
                  </a:lnTo>
                  <a:lnTo>
                    <a:pt x="25400" y="1492631"/>
                  </a:lnTo>
                  <a:close/>
                </a:path>
              </a:pathLst>
            </a:custGeom>
            <a:solidFill>
              <a:srgbClr val="E7CF7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361591" y="4173869"/>
            <a:ext cx="3596884" cy="2265645"/>
          </a:xfrm>
          <a:custGeom>
            <a:avLst/>
            <a:gdLst/>
            <a:ahLst/>
            <a:cxnLst/>
            <a:rect l="l" t="t" r="r" b="b"/>
            <a:pathLst>
              <a:path w="3596884" h="2265645">
                <a:moveTo>
                  <a:pt x="0" y="0"/>
                </a:moveTo>
                <a:lnTo>
                  <a:pt x="3596885" y="0"/>
                </a:lnTo>
                <a:lnTo>
                  <a:pt x="3596885" y="2265646"/>
                </a:lnTo>
                <a:lnTo>
                  <a:pt x="0" y="2265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4942081" y="3160321"/>
            <a:ext cx="18293" cy="3888494"/>
            <a:chOff x="0" y="0"/>
            <a:chExt cx="25400" cy="5399272"/>
          </a:xfrm>
        </p:grpSpPr>
        <p:sp>
          <p:nvSpPr>
            <p:cNvPr id="27" name="Freeform 27"/>
            <p:cNvSpPr/>
            <p:nvPr/>
          </p:nvSpPr>
          <p:spPr>
            <a:xfrm>
              <a:off x="0" y="12700"/>
              <a:ext cx="25400" cy="5373878"/>
            </a:xfrm>
            <a:custGeom>
              <a:avLst/>
              <a:gdLst/>
              <a:ahLst/>
              <a:cxnLst/>
              <a:rect l="l" t="t" r="r" b="b"/>
              <a:pathLst>
                <a:path w="25400" h="5373878">
                  <a:moveTo>
                    <a:pt x="0" y="5373878"/>
                  </a:moveTo>
                  <a:lnTo>
                    <a:pt x="0" y="0"/>
                  </a:lnTo>
                  <a:lnTo>
                    <a:pt x="25400" y="0"/>
                  </a:lnTo>
                  <a:lnTo>
                    <a:pt x="25400" y="5373878"/>
                  </a:lnTo>
                  <a:close/>
                </a:path>
              </a:pathLst>
            </a:custGeom>
            <a:solidFill>
              <a:srgbClr val="E7CF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027317" y="3184228"/>
            <a:ext cx="18293" cy="3888494"/>
            <a:chOff x="0" y="0"/>
            <a:chExt cx="25400" cy="5399272"/>
          </a:xfrm>
        </p:grpSpPr>
        <p:sp>
          <p:nvSpPr>
            <p:cNvPr id="29" name="Freeform 29"/>
            <p:cNvSpPr/>
            <p:nvPr/>
          </p:nvSpPr>
          <p:spPr>
            <a:xfrm>
              <a:off x="0" y="12700"/>
              <a:ext cx="25400" cy="5373878"/>
            </a:xfrm>
            <a:custGeom>
              <a:avLst/>
              <a:gdLst/>
              <a:ahLst/>
              <a:cxnLst/>
              <a:rect l="l" t="t" r="r" b="b"/>
              <a:pathLst>
                <a:path w="25400" h="5373878">
                  <a:moveTo>
                    <a:pt x="0" y="5373878"/>
                  </a:moveTo>
                  <a:lnTo>
                    <a:pt x="0" y="0"/>
                  </a:lnTo>
                  <a:lnTo>
                    <a:pt x="25400" y="0"/>
                  </a:lnTo>
                  <a:lnTo>
                    <a:pt x="25400" y="5373878"/>
                  </a:lnTo>
                  <a:close/>
                </a:path>
              </a:pathLst>
            </a:custGeom>
            <a:solidFill>
              <a:srgbClr val="E7CF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108840" y="3184228"/>
            <a:ext cx="18293" cy="3888494"/>
            <a:chOff x="0" y="0"/>
            <a:chExt cx="25400" cy="5399272"/>
          </a:xfrm>
        </p:grpSpPr>
        <p:sp>
          <p:nvSpPr>
            <p:cNvPr id="31" name="Freeform 31"/>
            <p:cNvSpPr/>
            <p:nvPr/>
          </p:nvSpPr>
          <p:spPr>
            <a:xfrm>
              <a:off x="0" y="12700"/>
              <a:ext cx="25400" cy="5373878"/>
            </a:xfrm>
            <a:custGeom>
              <a:avLst/>
              <a:gdLst/>
              <a:ahLst/>
              <a:cxnLst/>
              <a:rect l="l" t="t" r="r" b="b"/>
              <a:pathLst>
                <a:path w="25400" h="5373878">
                  <a:moveTo>
                    <a:pt x="0" y="5373878"/>
                  </a:moveTo>
                  <a:lnTo>
                    <a:pt x="0" y="0"/>
                  </a:lnTo>
                  <a:lnTo>
                    <a:pt x="25400" y="0"/>
                  </a:lnTo>
                  <a:lnTo>
                    <a:pt x="25400" y="5373878"/>
                  </a:lnTo>
                  <a:close/>
                </a:path>
              </a:pathLst>
            </a:custGeom>
            <a:solidFill>
              <a:srgbClr val="E7CF7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3152785" y="7048815"/>
            <a:ext cx="3596884" cy="2265645"/>
          </a:xfrm>
          <a:custGeom>
            <a:avLst/>
            <a:gdLst/>
            <a:ahLst/>
            <a:cxnLst/>
            <a:rect l="l" t="t" r="r" b="b"/>
            <a:pathLst>
              <a:path w="3596884" h="2265645">
                <a:moveTo>
                  <a:pt x="0" y="0"/>
                </a:moveTo>
                <a:lnTo>
                  <a:pt x="3596884" y="0"/>
                </a:lnTo>
                <a:lnTo>
                  <a:pt x="3596884" y="2265645"/>
                </a:lnTo>
                <a:lnTo>
                  <a:pt x="0" y="2265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7238021" y="7048815"/>
            <a:ext cx="3596884" cy="2265645"/>
          </a:xfrm>
          <a:custGeom>
            <a:avLst/>
            <a:gdLst/>
            <a:ahLst/>
            <a:cxnLst/>
            <a:rect l="l" t="t" r="r" b="b"/>
            <a:pathLst>
              <a:path w="3596884" h="2265645">
                <a:moveTo>
                  <a:pt x="0" y="0"/>
                </a:moveTo>
                <a:lnTo>
                  <a:pt x="3596885" y="0"/>
                </a:lnTo>
                <a:lnTo>
                  <a:pt x="3596885" y="2265645"/>
                </a:lnTo>
                <a:lnTo>
                  <a:pt x="0" y="2265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1323258" y="7048815"/>
            <a:ext cx="3596884" cy="2265645"/>
          </a:xfrm>
          <a:custGeom>
            <a:avLst/>
            <a:gdLst/>
            <a:ahLst/>
            <a:cxnLst/>
            <a:rect l="l" t="t" r="r" b="b"/>
            <a:pathLst>
              <a:path w="3596884" h="2265645">
                <a:moveTo>
                  <a:pt x="0" y="0"/>
                </a:moveTo>
                <a:lnTo>
                  <a:pt x="3596884" y="0"/>
                </a:lnTo>
                <a:lnTo>
                  <a:pt x="3596884" y="2265645"/>
                </a:lnTo>
                <a:lnTo>
                  <a:pt x="0" y="2265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1306263" y="4525558"/>
            <a:ext cx="3064983" cy="160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5"/>
              </a:lnSpc>
            </a:pPr>
            <a:r>
              <a:rPr lang="en-US" sz="2304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Deep-water access (up to 165,000 DWT)</a:t>
            </a:r>
            <a:r>
              <a:rPr lang="en-US" sz="2304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: </a:t>
            </a:r>
          </a:p>
          <a:p>
            <a:pPr algn="ctr">
              <a:lnSpc>
                <a:spcPts val="2535"/>
              </a:lnSpc>
            </a:pPr>
            <a:r>
              <a:rPr lang="en-US" sz="2304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Ready for the world’s largest container vessels.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412650" y="4525558"/>
            <a:ext cx="3064983" cy="160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5"/>
              </a:lnSpc>
            </a:pPr>
            <a:r>
              <a:rPr lang="en-US" sz="2304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Modern equipment &amp; advanced IT systems</a:t>
            </a:r>
            <a:r>
              <a:rPr lang="en-US" sz="2304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: STS cranes with 24-row outreach, integrated TOS &amp; ePort.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488246" y="4525558"/>
            <a:ext cx="3064983" cy="160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5"/>
              </a:lnSpc>
            </a:pPr>
            <a:r>
              <a:rPr lang="en-US" sz="2304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304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Prime location in Lach Huyen Port Zone</a:t>
            </a:r>
            <a:r>
              <a:rPr lang="en-US" sz="2304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: Seamless connection to industrial zones and national expressways.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518945" y="4534704"/>
            <a:ext cx="3272649" cy="145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3"/>
              </a:lnSpc>
            </a:pPr>
            <a:r>
              <a:rPr lang="en-US" sz="2112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Integrated logistics services:</a:t>
            </a:r>
            <a:r>
              <a:rPr lang="en-US" sz="2112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</a:p>
          <a:p>
            <a:pPr algn="ctr">
              <a:lnSpc>
                <a:spcPts val="2323"/>
              </a:lnSpc>
            </a:pPr>
            <a:r>
              <a:rPr lang="en-US" sz="2112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From terminal handling to depot, repair, warehousing, trucking, customs...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322946" y="7394891"/>
            <a:ext cx="3256562" cy="160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5"/>
              </a:lnSpc>
            </a:pPr>
            <a:r>
              <a:rPr lang="en-US" sz="2304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Fast, efficient, and transparent operations:</a:t>
            </a:r>
            <a:r>
              <a:rPr lang="en-US" sz="2304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 Digital workflows ensure high productivity and real-time updates.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314216" y="7404037"/>
            <a:ext cx="3515100" cy="145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3"/>
              </a:lnSpc>
            </a:pPr>
            <a:r>
              <a:rPr lang="en-US" sz="2112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Competitive tariffs &amp; customer-centric support: </a:t>
            </a:r>
          </a:p>
          <a:p>
            <a:pPr algn="ctr">
              <a:lnSpc>
                <a:spcPts val="2323"/>
              </a:lnSpc>
            </a:pPr>
            <a:r>
              <a:rPr lang="en-US" sz="2112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Tailored services and commercial incentives for shipping lines.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589209" y="7325073"/>
            <a:ext cx="3064983" cy="160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5"/>
              </a:lnSpc>
            </a:pPr>
            <a:r>
              <a:rPr lang="en-US" sz="2304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304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Experienced management team:</a:t>
            </a:r>
            <a:r>
              <a:rPr lang="en-US" sz="2304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 Backed by VIMC’s expertise in logistics and infrastructure.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27" r="-451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9816411"/>
            <a:ext cx="17259300" cy="487531"/>
          </a:xfrm>
          <a:custGeom>
            <a:avLst/>
            <a:gdLst/>
            <a:ahLst/>
            <a:cxnLst/>
            <a:rect l="l" t="t" r="r" b="b"/>
            <a:pathLst>
              <a:path w="17259300" h="487531">
                <a:moveTo>
                  <a:pt x="0" y="0"/>
                </a:moveTo>
                <a:lnTo>
                  <a:pt x="17259300" y="0"/>
                </a:lnTo>
                <a:lnTo>
                  <a:pt x="17259300" y="487531"/>
                </a:lnTo>
                <a:lnTo>
                  <a:pt x="0" y="487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6" b="-7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94729" y="449247"/>
            <a:ext cx="4762819" cy="756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0"/>
              </a:lnSpc>
            </a:pPr>
            <a:r>
              <a:rPr lang="en-US" sz="4674" b="1" spc="-256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GALLERY</a:t>
            </a:r>
          </a:p>
        </p:txBody>
      </p:sp>
      <p:sp>
        <p:nvSpPr>
          <p:cNvPr id="5" name="AutoShape 5"/>
          <p:cNvSpPr/>
          <p:nvPr/>
        </p:nvSpPr>
        <p:spPr>
          <a:xfrm>
            <a:off x="3411295" y="797368"/>
            <a:ext cx="14876705" cy="0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29546" y="1789250"/>
            <a:ext cx="4957703" cy="3718277"/>
          </a:xfrm>
          <a:custGeom>
            <a:avLst/>
            <a:gdLst/>
            <a:ahLst/>
            <a:cxnLst/>
            <a:rect l="l" t="t" r="r" b="b"/>
            <a:pathLst>
              <a:path w="4957703" h="3718277">
                <a:moveTo>
                  <a:pt x="0" y="0"/>
                </a:moveTo>
                <a:lnTo>
                  <a:pt x="4957703" y="0"/>
                </a:lnTo>
                <a:lnTo>
                  <a:pt x="4957703" y="3718277"/>
                </a:lnTo>
                <a:lnTo>
                  <a:pt x="0" y="3718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297525" y="1777691"/>
            <a:ext cx="4973115" cy="3729836"/>
          </a:xfrm>
          <a:custGeom>
            <a:avLst/>
            <a:gdLst/>
            <a:ahLst/>
            <a:cxnLst/>
            <a:rect l="l" t="t" r="r" b="b"/>
            <a:pathLst>
              <a:path w="4973115" h="3729836">
                <a:moveTo>
                  <a:pt x="0" y="0"/>
                </a:moveTo>
                <a:lnTo>
                  <a:pt x="4973115" y="0"/>
                </a:lnTo>
                <a:lnTo>
                  <a:pt x="4973115" y="3729836"/>
                </a:lnTo>
                <a:lnTo>
                  <a:pt x="0" y="3729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480500" y="1777691"/>
            <a:ext cx="5598253" cy="3729836"/>
          </a:xfrm>
          <a:custGeom>
            <a:avLst/>
            <a:gdLst/>
            <a:ahLst/>
            <a:cxnLst/>
            <a:rect l="l" t="t" r="r" b="b"/>
            <a:pathLst>
              <a:path w="5598253" h="3729836">
                <a:moveTo>
                  <a:pt x="0" y="0"/>
                </a:moveTo>
                <a:lnTo>
                  <a:pt x="5598254" y="0"/>
                </a:lnTo>
                <a:lnTo>
                  <a:pt x="5598254" y="3729836"/>
                </a:lnTo>
                <a:lnTo>
                  <a:pt x="0" y="37298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297525" y="5753885"/>
            <a:ext cx="4973115" cy="3490315"/>
          </a:xfrm>
          <a:custGeom>
            <a:avLst/>
            <a:gdLst/>
            <a:ahLst/>
            <a:cxnLst/>
            <a:rect l="l" t="t" r="r" b="b"/>
            <a:pathLst>
              <a:path w="4973115" h="3490315">
                <a:moveTo>
                  <a:pt x="0" y="0"/>
                </a:moveTo>
                <a:lnTo>
                  <a:pt x="4973115" y="0"/>
                </a:lnTo>
                <a:lnTo>
                  <a:pt x="4973115" y="3490315"/>
                </a:lnTo>
                <a:lnTo>
                  <a:pt x="0" y="34903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8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480500" y="5753885"/>
            <a:ext cx="5677953" cy="3490315"/>
          </a:xfrm>
          <a:custGeom>
            <a:avLst/>
            <a:gdLst/>
            <a:ahLst/>
            <a:cxnLst/>
            <a:rect l="l" t="t" r="r" b="b"/>
            <a:pathLst>
              <a:path w="5677953" h="3490315">
                <a:moveTo>
                  <a:pt x="0" y="0"/>
                </a:moveTo>
                <a:lnTo>
                  <a:pt x="5677954" y="0"/>
                </a:lnTo>
                <a:lnTo>
                  <a:pt x="5677954" y="3490315"/>
                </a:lnTo>
                <a:lnTo>
                  <a:pt x="0" y="34903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20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29546" y="5753885"/>
            <a:ext cx="5026327" cy="3490315"/>
          </a:xfrm>
          <a:custGeom>
            <a:avLst/>
            <a:gdLst/>
            <a:ahLst/>
            <a:cxnLst/>
            <a:rect l="l" t="t" r="r" b="b"/>
            <a:pathLst>
              <a:path w="5026327" h="3490315">
                <a:moveTo>
                  <a:pt x="0" y="0"/>
                </a:moveTo>
                <a:lnTo>
                  <a:pt x="5026327" y="0"/>
                </a:lnTo>
                <a:lnTo>
                  <a:pt x="5026327" y="3490315"/>
                </a:lnTo>
                <a:lnTo>
                  <a:pt x="0" y="34903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422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27" r="-451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970252" y="9719678"/>
            <a:ext cx="20335605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30416" y="468321"/>
            <a:ext cx="3793105" cy="649569"/>
          </a:xfrm>
          <a:custGeom>
            <a:avLst/>
            <a:gdLst/>
            <a:ahLst/>
            <a:cxnLst/>
            <a:rect l="l" t="t" r="r" b="b"/>
            <a:pathLst>
              <a:path w="3793105" h="649569">
                <a:moveTo>
                  <a:pt x="0" y="0"/>
                </a:moveTo>
                <a:lnTo>
                  <a:pt x="3793105" y="0"/>
                </a:lnTo>
                <a:lnTo>
                  <a:pt x="3793105" y="649570"/>
                </a:lnTo>
                <a:lnTo>
                  <a:pt x="0" y="649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523436" y="3852287"/>
            <a:ext cx="15099218" cy="0"/>
          </a:xfrm>
          <a:prstGeom prst="line">
            <a:avLst/>
          </a:prstGeom>
          <a:ln w="28575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4495224"/>
            <a:ext cx="18529505" cy="5791776"/>
          </a:xfrm>
          <a:custGeom>
            <a:avLst/>
            <a:gdLst/>
            <a:ahLst/>
            <a:cxnLst/>
            <a:rect l="l" t="t" r="r" b="b"/>
            <a:pathLst>
              <a:path w="18529505" h="5791776">
                <a:moveTo>
                  <a:pt x="0" y="0"/>
                </a:moveTo>
                <a:lnTo>
                  <a:pt x="18529505" y="0"/>
                </a:lnTo>
                <a:lnTo>
                  <a:pt x="18529505" y="5791776"/>
                </a:lnTo>
                <a:lnTo>
                  <a:pt x="0" y="57917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4124" b="-858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30416" y="1152625"/>
            <a:ext cx="10803768" cy="205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31"/>
              </a:lnSpc>
            </a:pPr>
            <a:r>
              <a:rPr lang="en-US" sz="12022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Thank You!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23436" y="3163675"/>
            <a:ext cx="2438964" cy="389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84"/>
              </a:lnSpc>
              <a:spcBef>
                <a:spcPct val="0"/>
              </a:spcBef>
            </a:pPr>
            <a:r>
              <a:rPr lang="en-US" sz="2417" spc="24" dirty="0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www.htit.com.vn</a:t>
            </a:r>
          </a:p>
        </p:txBody>
      </p:sp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27" r="-451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11543528" y="797368"/>
            <a:ext cx="6744472" cy="0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07258" y="259514"/>
            <a:ext cx="3793105" cy="649569"/>
          </a:xfrm>
          <a:custGeom>
            <a:avLst/>
            <a:gdLst/>
            <a:ahLst/>
            <a:cxnLst/>
            <a:rect l="l" t="t" r="r" b="b"/>
            <a:pathLst>
              <a:path w="3793105" h="649569">
                <a:moveTo>
                  <a:pt x="0" y="0"/>
                </a:moveTo>
                <a:lnTo>
                  <a:pt x="3793105" y="0"/>
                </a:lnTo>
                <a:lnTo>
                  <a:pt x="3793105" y="649569"/>
                </a:lnTo>
                <a:lnTo>
                  <a:pt x="0" y="6495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970252" y="9719678"/>
            <a:ext cx="20335605" cy="0"/>
          </a:xfrm>
          <a:prstGeom prst="line">
            <a:avLst/>
          </a:prstGeom>
          <a:ln w="28575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1322287"/>
            <a:ext cx="18288000" cy="6082893"/>
          </a:xfrm>
          <a:custGeom>
            <a:avLst/>
            <a:gdLst/>
            <a:ahLst/>
            <a:cxnLst/>
            <a:rect l="l" t="t" r="r" b="b"/>
            <a:pathLst>
              <a:path w="18288000" h="6082893">
                <a:moveTo>
                  <a:pt x="0" y="0"/>
                </a:moveTo>
                <a:lnTo>
                  <a:pt x="18288000" y="0"/>
                </a:lnTo>
                <a:lnTo>
                  <a:pt x="18288000" y="6082892"/>
                </a:lnTo>
                <a:lnTo>
                  <a:pt x="0" y="6082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4847" b="-50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432418" y="7912677"/>
            <a:ext cx="13999470" cy="142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71"/>
              </a:lnSpc>
            </a:pPr>
            <a:r>
              <a:rPr lang="en-US" sz="9462" b="1" dirty="0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GENERAL INFORMATION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53338" y="7307237"/>
            <a:ext cx="1679080" cy="165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04"/>
              </a:lnSpc>
            </a:pPr>
            <a:r>
              <a:rPr lang="en-US" sz="11029" b="1" dirty="0">
                <a:solidFill>
                  <a:srgbClr val="E7CF7F">
                    <a:alpha val="52941"/>
                  </a:srgbClr>
                </a:solidFill>
                <a:latin typeface="Barlow Bold"/>
                <a:ea typeface="Barlow Bold"/>
                <a:cs typeface="Barlow Bold"/>
                <a:sym typeface="Barlow 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2475" y="7736474"/>
            <a:ext cx="1679080" cy="165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04"/>
              </a:lnSpc>
            </a:pPr>
            <a:r>
              <a:rPr lang="en-US" sz="11029" b="1" dirty="0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01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6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609769"/>
            <a:ext cx="18388685" cy="8637745"/>
            <a:chOff x="0" y="0"/>
            <a:chExt cx="24518247" cy="115169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18238" cy="11516995"/>
            </a:xfrm>
            <a:custGeom>
              <a:avLst/>
              <a:gdLst/>
              <a:ahLst/>
              <a:cxnLst/>
              <a:rect l="l" t="t" r="r" b="b"/>
              <a:pathLst>
                <a:path w="24518238" h="11516995">
                  <a:moveTo>
                    <a:pt x="0" y="0"/>
                  </a:moveTo>
                  <a:lnTo>
                    <a:pt x="24518238" y="0"/>
                  </a:lnTo>
                  <a:lnTo>
                    <a:pt x="24518238" y="11516995"/>
                  </a:lnTo>
                  <a:lnTo>
                    <a:pt x="0" y="11516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878" b="-58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710882" y="7063246"/>
            <a:ext cx="6002683" cy="1977761"/>
            <a:chOff x="0" y="0"/>
            <a:chExt cx="8003577" cy="2637015"/>
          </a:xfrm>
        </p:grpSpPr>
        <p:sp>
          <p:nvSpPr>
            <p:cNvPr id="5" name="Freeform 5"/>
            <p:cNvSpPr/>
            <p:nvPr/>
          </p:nvSpPr>
          <p:spPr>
            <a:xfrm>
              <a:off x="-3810" y="-3810"/>
              <a:ext cx="8011160" cy="2644648"/>
            </a:xfrm>
            <a:custGeom>
              <a:avLst/>
              <a:gdLst/>
              <a:ahLst/>
              <a:cxnLst/>
              <a:rect l="l" t="t" r="r" b="b"/>
              <a:pathLst>
                <a:path w="8011160" h="2644648">
                  <a:moveTo>
                    <a:pt x="45339" y="5334"/>
                  </a:moveTo>
                  <a:lnTo>
                    <a:pt x="7985379" y="2578862"/>
                  </a:lnTo>
                  <a:cubicBezTo>
                    <a:pt x="8002016" y="2584323"/>
                    <a:pt x="8011160" y="2602230"/>
                    <a:pt x="8005826" y="2618867"/>
                  </a:cubicBezTo>
                  <a:cubicBezTo>
                    <a:pt x="8000492" y="2635504"/>
                    <a:pt x="7982458" y="2644648"/>
                    <a:pt x="7965821" y="2639314"/>
                  </a:cubicBezTo>
                  <a:lnTo>
                    <a:pt x="25781" y="65786"/>
                  </a:lnTo>
                  <a:cubicBezTo>
                    <a:pt x="9144" y="60325"/>
                    <a:pt x="0" y="42418"/>
                    <a:pt x="5334" y="25781"/>
                  </a:cubicBezTo>
                  <a:cubicBezTo>
                    <a:pt x="10668" y="9144"/>
                    <a:pt x="28702" y="0"/>
                    <a:pt x="45339" y="5334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73636" y="5523910"/>
            <a:ext cx="5437332" cy="1638978"/>
            <a:chOff x="0" y="0"/>
            <a:chExt cx="7249776" cy="2185304"/>
          </a:xfrm>
        </p:grpSpPr>
        <p:sp>
          <p:nvSpPr>
            <p:cNvPr id="7" name="Freeform 7"/>
            <p:cNvSpPr/>
            <p:nvPr/>
          </p:nvSpPr>
          <p:spPr>
            <a:xfrm>
              <a:off x="-3683" y="-3683"/>
              <a:ext cx="7257161" cy="2192655"/>
            </a:xfrm>
            <a:custGeom>
              <a:avLst/>
              <a:gdLst/>
              <a:ahLst/>
              <a:cxnLst/>
              <a:rect l="l" t="t" r="r" b="b"/>
              <a:pathLst>
                <a:path w="7257161" h="2192655">
                  <a:moveTo>
                    <a:pt x="44450" y="4953"/>
                  </a:moveTo>
                  <a:lnTo>
                    <a:pt x="7230745" y="2126742"/>
                  </a:lnTo>
                  <a:cubicBezTo>
                    <a:pt x="7247509" y="2131695"/>
                    <a:pt x="7257161" y="2149348"/>
                    <a:pt x="7252208" y="2166239"/>
                  </a:cubicBezTo>
                  <a:cubicBezTo>
                    <a:pt x="7247255" y="2183130"/>
                    <a:pt x="7229602" y="2192655"/>
                    <a:pt x="7212711" y="2187702"/>
                  </a:cubicBezTo>
                  <a:lnTo>
                    <a:pt x="26416" y="65913"/>
                  </a:lnTo>
                  <a:cubicBezTo>
                    <a:pt x="9652" y="60960"/>
                    <a:pt x="0" y="43307"/>
                    <a:pt x="4953" y="26416"/>
                  </a:cubicBezTo>
                  <a:cubicBezTo>
                    <a:pt x="9906" y="9525"/>
                    <a:pt x="27559" y="0"/>
                    <a:pt x="44450" y="4953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57226" y="5500140"/>
            <a:ext cx="1424173" cy="1547187"/>
            <a:chOff x="0" y="0"/>
            <a:chExt cx="1898897" cy="2062916"/>
          </a:xfrm>
        </p:grpSpPr>
        <p:sp>
          <p:nvSpPr>
            <p:cNvPr id="9" name="Freeform 9"/>
            <p:cNvSpPr/>
            <p:nvPr/>
          </p:nvSpPr>
          <p:spPr>
            <a:xfrm>
              <a:off x="-3429" y="-3429"/>
              <a:ext cx="1905762" cy="2069719"/>
            </a:xfrm>
            <a:custGeom>
              <a:avLst/>
              <a:gdLst/>
              <a:ahLst/>
              <a:cxnLst/>
              <a:rect l="l" t="t" r="r" b="b"/>
              <a:pathLst>
                <a:path w="1905762" h="2069719">
                  <a:moveTo>
                    <a:pt x="1893951" y="56642"/>
                  </a:moveTo>
                  <a:lnTo>
                    <a:pt x="58547" y="2056003"/>
                  </a:lnTo>
                  <a:cubicBezTo>
                    <a:pt x="46736" y="2068957"/>
                    <a:pt x="26543" y="2069719"/>
                    <a:pt x="13716" y="2057908"/>
                  </a:cubicBezTo>
                  <a:cubicBezTo>
                    <a:pt x="889" y="2046097"/>
                    <a:pt x="0" y="2025904"/>
                    <a:pt x="11811" y="2013077"/>
                  </a:cubicBezTo>
                  <a:lnTo>
                    <a:pt x="1847215" y="13716"/>
                  </a:lnTo>
                  <a:cubicBezTo>
                    <a:pt x="1859026" y="762"/>
                    <a:pt x="1879219" y="0"/>
                    <a:pt x="1892046" y="11811"/>
                  </a:cubicBezTo>
                  <a:cubicBezTo>
                    <a:pt x="1904873" y="23622"/>
                    <a:pt x="1905762" y="43815"/>
                    <a:pt x="1893951" y="56642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545302" y="7063246"/>
            <a:ext cx="865064" cy="1977761"/>
            <a:chOff x="0" y="0"/>
            <a:chExt cx="1153419" cy="2637015"/>
          </a:xfrm>
        </p:grpSpPr>
        <p:sp>
          <p:nvSpPr>
            <p:cNvPr id="11" name="Freeform 11"/>
            <p:cNvSpPr/>
            <p:nvPr/>
          </p:nvSpPr>
          <p:spPr>
            <a:xfrm>
              <a:off x="-4318" y="-4318"/>
              <a:ext cx="1162177" cy="2645664"/>
            </a:xfrm>
            <a:custGeom>
              <a:avLst/>
              <a:gdLst/>
              <a:ahLst/>
              <a:cxnLst/>
              <a:rect l="l" t="t" r="r" b="b"/>
              <a:pathLst>
                <a:path w="1162177" h="2645664">
                  <a:moveTo>
                    <a:pt x="1155192" y="48387"/>
                  </a:moveTo>
                  <a:lnTo>
                    <a:pt x="65278" y="2621915"/>
                  </a:lnTo>
                  <a:cubicBezTo>
                    <a:pt x="58420" y="2638044"/>
                    <a:pt x="39751" y="2645664"/>
                    <a:pt x="23622" y="2638806"/>
                  </a:cubicBezTo>
                  <a:cubicBezTo>
                    <a:pt x="7493" y="2631948"/>
                    <a:pt x="0" y="2613406"/>
                    <a:pt x="6858" y="2597150"/>
                  </a:cubicBezTo>
                  <a:lnTo>
                    <a:pt x="1096772" y="23749"/>
                  </a:lnTo>
                  <a:cubicBezTo>
                    <a:pt x="1103630" y="7493"/>
                    <a:pt x="1122172" y="0"/>
                    <a:pt x="1138428" y="6858"/>
                  </a:cubicBezTo>
                  <a:cubicBezTo>
                    <a:pt x="1154684" y="13716"/>
                    <a:pt x="1162177" y="32385"/>
                    <a:pt x="1155319" y="48514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009732" y="2572615"/>
            <a:ext cx="1628272" cy="2032097"/>
            <a:chOff x="0" y="0"/>
            <a:chExt cx="2171029" cy="27094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70938" cy="2709418"/>
            </a:xfrm>
            <a:custGeom>
              <a:avLst/>
              <a:gdLst/>
              <a:ahLst/>
              <a:cxnLst/>
              <a:rect l="l" t="t" r="r" b="b"/>
              <a:pathLst>
                <a:path w="2170938" h="2709418">
                  <a:moveTo>
                    <a:pt x="0" y="240284"/>
                  </a:moveTo>
                  <a:cubicBezTo>
                    <a:pt x="0" y="107696"/>
                    <a:pt x="109093" y="0"/>
                    <a:pt x="243840" y="0"/>
                  </a:cubicBezTo>
                  <a:lnTo>
                    <a:pt x="1266317" y="0"/>
                  </a:lnTo>
                  <a:lnTo>
                    <a:pt x="1808988" y="0"/>
                  </a:lnTo>
                  <a:lnTo>
                    <a:pt x="1927098" y="0"/>
                  </a:lnTo>
                  <a:cubicBezTo>
                    <a:pt x="2061718" y="0"/>
                    <a:pt x="2170938" y="107696"/>
                    <a:pt x="2170938" y="240284"/>
                  </a:cubicBezTo>
                  <a:lnTo>
                    <a:pt x="2170938" y="841629"/>
                  </a:lnTo>
                  <a:lnTo>
                    <a:pt x="2170938" y="1202055"/>
                  </a:lnTo>
                  <a:cubicBezTo>
                    <a:pt x="2170938" y="1334897"/>
                    <a:pt x="2061845" y="1442339"/>
                    <a:pt x="1927098" y="1442339"/>
                  </a:cubicBezTo>
                  <a:lnTo>
                    <a:pt x="1808988" y="1442339"/>
                  </a:lnTo>
                  <a:lnTo>
                    <a:pt x="1796288" y="2709418"/>
                  </a:lnTo>
                  <a:lnTo>
                    <a:pt x="1266190" y="1442339"/>
                  </a:lnTo>
                  <a:lnTo>
                    <a:pt x="243840" y="1442339"/>
                  </a:lnTo>
                  <a:cubicBezTo>
                    <a:pt x="109093" y="1442593"/>
                    <a:pt x="0" y="1334897"/>
                    <a:pt x="0" y="1202055"/>
                  </a:cubicBezTo>
                  <a:lnTo>
                    <a:pt x="0" y="841629"/>
                  </a:lnTo>
                  <a:close/>
                </a:path>
              </a:pathLst>
            </a:custGeom>
            <a:solidFill>
              <a:srgbClr val="DBD6B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5993239" y="2556259"/>
            <a:ext cx="1661373" cy="2065954"/>
          </a:xfrm>
          <a:custGeom>
            <a:avLst/>
            <a:gdLst/>
            <a:ahLst/>
            <a:cxnLst/>
            <a:rect l="l" t="t" r="r" b="b"/>
            <a:pathLst>
              <a:path w="1661373" h="2065954">
                <a:moveTo>
                  <a:pt x="0" y="0"/>
                </a:moveTo>
                <a:lnTo>
                  <a:pt x="1661373" y="0"/>
                </a:lnTo>
                <a:lnTo>
                  <a:pt x="1661373" y="2065954"/>
                </a:lnTo>
                <a:lnTo>
                  <a:pt x="0" y="2065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5993239" y="2531725"/>
            <a:ext cx="1655637" cy="1130937"/>
            <a:chOff x="0" y="0"/>
            <a:chExt cx="2207516" cy="150791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207516" cy="1507916"/>
            </a:xfrm>
            <a:custGeom>
              <a:avLst/>
              <a:gdLst/>
              <a:ahLst/>
              <a:cxnLst/>
              <a:rect l="l" t="t" r="r" b="b"/>
              <a:pathLst>
                <a:path w="2207516" h="1507916">
                  <a:moveTo>
                    <a:pt x="0" y="0"/>
                  </a:moveTo>
                  <a:lnTo>
                    <a:pt x="2207516" y="0"/>
                  </a:lnTo>
                  <a:lnTo>
                    <a:pt x="2207516" y="1507916"/>
                  </a:lnTo>
                  <a:lnTo>
                    <a:pt x="0" y="15079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2207516" cy="150791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3"/>
                </a:lnSpc>
              </a:pPr>
              <a:r>
                <a:rPr lang="en-US" sz="1803" b="1">
                  <a:solidFill>
                    <a:srgbClr val="00337A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HICT Berth No. 01 &amp; 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21168" y="3224163"/>
            <a:ext cx="1709248" cy="2094412"/>
            <a:chOff x="0" y="0"/>
            <a:chExt cx="2278997" cy="27925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9015" cy="2792603"/>
            </a:xfrm>
            <a:custGeom>
              <a:avLst/>
              <a:gdLst/>
              <a:ahLst/>
              <a:cxnLst/>
              <a:rect l="l" t="t" r="r" b="b"/>
              <a:pathLst>
                <a:path w="2279015" h="2792603">
                  <a:moveTo>
                    <a:pt x="0" y="196723"/>
                  </a:moveTo>
                  <a:cubicBezTo>
                    <a:pt x="0" y="88138"/>
                    <a:pt x="89662" y="0"/>
                    <a:pt x="200533" y="0"/>
                  </a:cubicBezTo>
                  <a:lnTo>
                    <a:pt x="379730" y="0"/>
                  </a:lnTo>
                  <a:lnTo>
                    <a:pt x="949706" y="0"/>
                  </a:lnTo>
                  <a:lnTo>
                    <a:pt x="2078482" y="0"/>
                  </a:lnTo>
                  <a:cubicBezTo>
                    <a:pt x="2189353" y="0"/>
                    <a:pt x="2279015" y="88138"/>
                    <a:pt x="2279015" y="196723"/>
                  </a:cubicBezTo>
                  <a:lnTo>
                    <a:pt x="2279015" y="688467"/>
                  </a:lnTo>
                  <a:lnTo>
                    <a:pt x="2279015" y="983615"/>
                  </a:lnTo>
                  <a:cubicBezTo>
                    <a:pt x="2279015" y="1092200"/>
                    <a:pt x="2189353" y="1180338"/>
                    <a:pt x="2078482" y="1180338"/>
                  </a:cubicBezTo>
                  <a:lnTo>
                    <a:pt x="949706" y="1180338"/>
                  </a:lnTo>
                  <a:lnTo>
                    <a:pt x="80264" y="2792603"/>
                  </a:lnTo>
                  <a:lnTo>
                    <a:pt x="379730" y="1180211"/>
                  </a:lnTo>
                  <a:lnTo>
                    <a:pt x="200533" y="1180211"/>
                  </a:lnTo>
                  <a:cubicBezTo>
                    <a:pt x="89662" y="1180211"/>
                    <a:pt x="0" y="1092200"/>
                    <a:pt x="0" y="983615"/>
                  </a:cubicBezTo>
                  <a:lnTo>
                    <a:pt x="0" y="688467"/>
                  </a:lnTo>
                  <a:close/>
                </a:path>
              </a:pathLst>
            </a:custGeom>
            <a:solidFill>
              <a:srgbClr val="DBD6B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8104675" y="3207807"/>
            <a:ext cx="1742187" cy="2128924"/>
          </a:xfrm>
          <a:custGeom>
            <a:avLst/>
            <a:gdLst/>
            <a:ahLst/>
            <a:cxnLst/>
            <a:rect l="l" t="t" r="r" b="b"/>
            <a:pathLst>
              <a:path w="1742187" h="2128924">
                <a:moveTo>
                  <a:pt x="0" y="0"/>
                </a:moveTo>
                <a:lnTo>
                  <a:pt x="1742187" y="0"/>
                </a:lnTo>
                <a:lnTo>
                  <a:pt x="1742187" y="2128924"/>
                </a:lnTo>
                <a:lnTo>
                  <a:pt x="0" y="21289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8104675" y="3183273"/>
            <a:ext cx="1736735" cy="934243"/>
            <a:chOff x="0" y="0"/>
            <a:chExt cx="2315647" cy="124565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15647" cy="1245658"/>
            </a:xfrm>
            <a:custGeom>
              <a:avLst/>
              <a:gdLst/>
              <a:ahLst/>
              <a:cxnLst/>
              <a:rect l="l" t="t" r="r" b="b"/>
              <a:pathLst>
                <a:path w="2315647" h="1245658">
                  <a:moveTo>
                    <a:pt x="0" y="0"/>
                  </a:moveTo>
                  <a:lnTo>
                    <a:pt x="2315647" y="0"/>
                  </a:lnTo>
                  <a:lnTo>
                    <a:pt x="2315647" y="1245658"/>
                  </a:lnTo>
                  <a:lnTo>
                    <a:pt x="0" y="12456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2315647" cy="12456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3"/>
                </a:lnSpc>
              </a:pPr>
              <a:r>
                <a:rPr lang="en-US" sz="1803" b="1">
                  <a:solidFill>
                    <a:srgbClr val="ED7D31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HTIT Berth No. 03 &amp; 04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789129" y="3846781"/>
            <a:ext cx="1994363" cy="1541084"/>
            <a:chOff x="0" y="0"/>
            <a:chExt cx="2659151" cy="205477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659253" cy="2054733"/>
            </a:xfrm>
            <a:custGeom>
              <a:avLst/>
              <a:gdLst/>
              <a:ahLst/>
              <a:cxnLst/>
              <a:rect l="l" t="t" r="r" b="b"/>
              <a:pathLst>
                <a:path w="2659253" h="2054733">
                  <a:moveTo>
                    <a:pt x="450977" y="201676"/>
                  </a:moveTo>
                  <a:cubicBezTo>
                    <a:pt x="450977" y="90297"/>
                    <a:pt x="542925" y="0"/>
                    <a:pt x="656590" y="0"/>
                  </a:cubicBezTo>
                  <a:lnTo>
                    <a:pt x="819150" y="0"/>
                  </a:lnTo>
                  <a:lnTo>
                    <a:pt x="1371092" y="0"/>
                  </a:lnTo>
                  <a:lnTo>
                    <a:pt x="2453640" y="0"/>
                  </a:lnTo>
                  <a:cubicBezTo>
                    <a:pt x="2567051" y="0"/>
                    <a:pt x="2659253" y="90297"/>
                    <a:pt x="2659253" y="201676"/>
                  </a:cubicBezTo>
                  <a:lnTo>
                    <a:pt x="2659253" y="706120"/>
                  </a:lnTo>
                  <a:lnTo>
                    <a:pt x="2659253" y="1008888"/>
                  </a:lnTo>
                  <a:cubicBezTo>
                    <a:pt x="2659253" y="1120267"/>
                    <a:pt x="2567305" y="1210564"/>
                    <a:pt x="2453640" y="1210564"/>
                  </a:cubicBezTo>
                  <a:lnTo>
                    <a:pt x="1370965" y="1210564"/>
                  </a:lnTo>
                  <a:lnTo>
                    <a:pt x="0" y="2054733"/>
                  </a:lnTo>
                  <a:lnTo>
                    <a:pt x="819023" y="1210564"/>
                  </a:lnTo>
                  <a:lnTo>
                    <a:pt x="656590" y="1210564"/>
                  </a:lnTo>
                  <a:cubicBezTo>
                    <a:pt x="542925" y="1210564"/>
                    <a:pt x="450977" y="1120267"/>
                    <a:pt x="450977" y="1008888"/>
                  </a:cubicBezTo>
                  <a:lnTo>
                    <a:pt x="450977" y="706120"/>
                  </a:lnTo>
                  <a:close/>
                </a:path>
              </a:pathLst>
            </a:custGeom>
            <a:solidFill>
              <a:srgbClr val="DBD6B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9771137" y="3830425"/>
            <a:ext cx="2028799" cy="1575759"/>
          </a:xfrm>
          <a:custGeom>
            <a:avLst/>
            <a:gdLst/>
            <a:ahLst/>
            <a:cxnLst/>
            <a:rect l="l" t="t" r="r" b="b"/>
            <a:pathLst>
              <a:path w="2028799" h="1575759">
                <a:moveTo>
                  <a:pt x="0" y="0"/>
                </a:moveTo>
                <a:lnTo>
                  <a:pt x="2028799" y="0"/>
                </a:lnTo>
                <a:lnTo>
                  <a:pt x="2028799" y="1575759"/>
                </a:lnTo>
                <a:lnTo>
                  <a:pt x="0" y="15757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10110856" y="3805891"/>
            <a:ext cx="1683403" cy="956995"/>
            <a:chOff x="0" y="0"/>
            <a:chExt cx="2244537" cy="127599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244537" cy="1275994"/>
            </a:xfrm>
            <a:custGeom>
              <a:avLst/>
              <a:gdLst/>
              <a:ahLst/>
              <a:cxnLst/>
              <a:rect l="l" t="t" r="r" b="b"/>
              <a:pathLst>
                <a:path w="2244537" h="1275994">
                  <a:moveTo>
                    <a:pt x="0" y="0"/>
                  </a:moveTo>
                  <a:lnTo>
                    <a:pt x="2244537" y="0"/>
                  </a:lnTo>
                  <a:lnTo>
                    <a:pt x="2244537" y="1275994"/>
                  </a:lnTo>
                  <a:lnTo>
                    <a:pt x="0" y="12759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0"/>
              <a:ext cx="2244537" cy="127599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3"/>
                </a:lnSpc>
              </a:pPr>
              <a:r>
                <a:rPr lang="en-US" sz="1803" b="1">
                  <a:solidFill>
                    <a:srgbClr val="00337A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Hateco Berth No. 05 &amp; 06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599987" y="4367567"/>
            <a:ext cx="3180881" cy="997893"/>
            <a:chOff x="0" y="0"/>
            <a:chExt cx="4241175" cy="133052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41165" cy="1330579"/>
            </a:xfrm>
            <a:custGeom>
              <a:avLst/>
              <a:gdLst/>
              <a:ahLst/>
              <a:cxnLst/>
              <a:rect l="l" t="t" r="r" b="b"/>
              <a:pathLst>
                <a:path w="4241165" h="1330579">
                  <a:moveTo>
                    <a:pt x="1973580" y="189992"/>
                  </a:moveTo>
                  <a:cubicBezTo>
                    <a:pt x="1973580" y="85090"/>
                    <a:pt x="2060448" y="0"/>
                    <a:pt x="2167382" y="0"/>
                  </a:cubicBezTo>
                  <a:lnTo>
                    <a:pt x="2351405" y="0"/>
                  </a:lnTo>
                  <a:lnTo>
                    <a:pt x="2918460" y="0"/>
                  </a:lnTo>
                  <a:lnTo>
                    <a:pt x="4047490" y="0"/>
                  </a:lnTo>
                  <a:cubicBezTo>
                    <a:pt x="4154551" y="0"/>
                    <a:pt x="4241165" y="85090"/>
                    <a:pt x="4241165" y="189992"/>
                  </a:cubicBezTo>
                  <a:lnTo>
                    <a:pt x="4241165" y="664464"/>
                  </a:lnTo>
                  <a:lnTo>
                    <a:pt x="4241165" y="949325"/>
                  </a:lnTo>
                  <a:cubicBezTo>
                    <a:pt x="4241165" y="1054227"/>
                    <a:pt x="4154297" y="1139317"/>
                    <a:pt x="4047490" y="1139317"/>
                  </a:cubicBezTo>
                  <a:lnTo>
                    <a:pt x="2918460" y="1139317"/>
                  </a:lnTo>
                  <a:lnTo>
                    <a:pt x="2351659" y="1139317"/>
                  </a:lnTo>
                  <a:lnTo>
                    <a:pt x="2167382" y="1139317"/>
                  </a:lnTo>
                  <a:cubicBezTo>
                    <a:pt x="2060575" y="1139063"/>
                    <a:pt x="1973707" y="1054100"/>
                    <a:pt x="1973707" y="949325"/>
                  </a:cubicBezTo>
                  <a:lnTo>
                    <a:pt x="0" y="1330579"/>
                  </a:lnTo>
                  <a:lnTo>
                    <a:pt x="1973580" y="664464"/>
                  </a:lnTo>
                  <a:close/>
                </a:path>
              </a:pathLst>
            </a:custGeom>
            <a:solidFill>
              <a:srgbClr val="DBD6B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10581832" y="4351211"/>
            <a:ext cx="3215483" cy="1031914"/>
          </a:xfrm>
          <a:custGeom>
            <a:avLst/>
            <a:gdLst/>
            <a:ahLst/>
            <a:cxnLst/>
            <a:rect l="l" t="t" r="r" b="b"/>
            <a:pathLst>
              <a:path w="3215483" h="1031914">
                <a:moveTo>
                  <a:pt x="0" y="0"/>
                </a:moveTo>
                <a:lnTo>
                  <a:pt x="3215483" y="0"/>
                </a:lnTo>
                <a:lnTo>
                  <a:pt x="3215483" y="1031914"/>
                </a:lnTo>
                <a:lnTo>
                  <a:pt x="0" y="10319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>
            <a:off x="12063705" y="4326677"/>
            <a:ext cx="1512934" cy="903311"/>
            <a:chOff x="0" y="0"/>
            <a:chExt cx="2586937" cy="120441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304056" cy="1204415"/>
            </a:xfrm>
            <a:custGeom>
              <a:avLst/>
              <a:gdLst/>
              <a:ahLst/>
              <a:cxnLst/>
              <a:rect l="l" t="t" r="r" b="b"/>
              <a:pathLst>
                <a:path w="2304056" h="1204415">
                  <a:moveTo>
                    <a:pt x="0" y="0"/>
                  </a:moveTo>
                  <a:lnTo>
                    <a:pt x="2304056" y="0"/>
                  </a:lnTo>
                  <a:lnTo>
                    <a:pt x="2304056" y="1204415"/>
                  </a:lnTo>
                  <a:lnTo>
                    <a:pt x="0" y="12044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282881" y="0"/>
              <a:ext cx="2304056" cy="120441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3"/>
                </a:lnSpc>
              </a:pPr>
              <a:r>
                <a:rPr lang="en-US" sz="1803" b="1" dirty="0">
                  <a:solidFill>
                    <a:srgbClr val="00337A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SNP Berth No. 07 &amp; 08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482199" y="4046505"/>
            <a:ext cx="9346830" cy="2628337"/>
            <a:chOff x="0" y="0"/>
            <a:chExt cx="12462440" cy="3504449"/>
          </a:xfrm>
        </p:grpSpPr>
        <p:sp>
          <p:nvSpPr>
            <p:cNvPr id="37" name="Freeform 37"/>
            <p:cNvSpPr/>
            <p:nvPr/>
          </p:nvSpPr>
          <p:spPr>
            <a:xfrm>
              <a:off x="-2159" y="-2159"/>
              <a:ext cx="12466701" cy="3508756"/>
            </a:xfrm>
            <a:custGeom>
              <a:avLst/>
              <a:gdLst/>
              <a:ahLst/>
              <a:cxnLst/>
              <a:rect l="l" t="t" r="r" b="b"/>
              <a:pathLst>
                <a:path w="12466701" h="3508756">
                  <a:moveTo>
                    <a:pt x="26289" y="2921"/>
                  </a:moveTo>
                  <a:lnTo>
                    <a:pt x="12450699" y="3469259"/>
                  </a:lnTo>
                  <a:cubicBezTo>
                    <a:pt x="12460859" y="3472053"/>
                    <a:pt x="12466701" y="3482594"/>
                    <a:pt x="12463907" y="3492754"/>
                  </a:cubicBezTo>
                  <a:cubicBezTo>
                    <a:pt x="12461113" y="3502914"/>
                    <a:pt x="12450572" y="3508756"/>
                    <a:pt x="12440412" y="3505962"/>
                  </a:cubicBezTo>
                  <a:lnTo>
                    <a:pt x="16129" y="39497"/>
                  </a:lnTo>
                  <a:cubicBezTo>
                    <a:pt x="5969" y="36703"/>
                    <a:pt x="0" y="26162"/>
                    <a:pt x="2921" y="16129"/>
                  </a:cubicBezTo>
                  <a:cubicBezTo>
                    <a:pt x="5842" y="6096"/>
                    <a:pt x="16256" y="0"/>
                    <a:pt x="26289" y="2921"/>
                  </a:cubicBezTo>
                  <a:close/>
                </a:path>
              </a:pathLst>
            </a:custGeom>
            <a:solidFill>
              <a:srgbClr val="D2B9B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TextBox 38"/>
          <p:cNvSpPr txBox="1"/>
          <p:nvPr/>
        </p:nvSpPr>
        <p:spPr>
          <a:xfrm rot="978477">
            <a:off x="13797910" y="5332449"/>
            <a:ext cx="408450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2"/>
              </a:lnSpc>
            </a:pPr>
            <a:r>
              <a:rPr lang="en-US" sz="2060">
                <a:solidFill>
                  <a:srgbClr val="FFFF00"/>
                </a:solidFill>
                <a:latin typeface="Barlow"/>
                <a:ea typeface="Barlow"/>
                <a:cs typeface="Barlow"/>
                <a:sym typeface="Barlow"/>
              </a:rPr>
              <a:t>20 berths for container and general cargo &amp; 2 berths for liquid (as estimated in 2050)</a:t>
            </a:r>
          </a:p>
        </p:txBody>
      </p:sp>
      <p:sp>
        <p:nvSpPr>
          <p:cNvPr id="39" name="Freeform 39"/>
          <p:cNvSpPr/>
          <p:nvPr/>
        </p:nvSpPr>
        <p:spPr>
          <a:xfrm>
            <a:off x="-2824168" y="1049459"/>
            <a:ext cx="11310998" cy="10732612"/>
          </a:xfrm>
          <a:custGeom>
            <a:avLst/>
            <a:gdLst/>
            <a:ahLst/>
            <a:cxnLst/>
            <a:rect l="l" t="t" r="r" b="b"/>
            <a:pathLst>
              <a:path w="11310998" h="10732612">
                <a:moveTo>
                  <a:pt x="0" y="0"/>
                </a:moveTo>
                <a:lnTo>
                  <a:pt x="11310998" y="0"/>
                </a:lnTo>
                <a:lnTo>
                  <a:pt x="11310998" y="10732612"/>
                </a:lnTo>
                <a:lnTo>
                  <a:pt x="0" y="107326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483175" y="4157918"/>
            <a:ext cx="4696312" cy="1563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77"/>
              </a:lnSpc>
            </a:pPr>
            <a:r>
              <a:rPr lang="en-US" sz="5576" b="1" spc="-306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LOCATION &amp; </a:t>
            </a:r>
          </a:p>
          <a:p>
            <a:pPr algn="just">
              <a:lnSpc>
                <a:spcPts val="6077"/>
              </a:lnSpc>
            </a:pPr>
            <a:r>
              <a:rPr lang="en-US" sz="5576" b="1" spc="-306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MASTERPLAN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89114" y="5984391"/>
            <a:ext cx="6103938" cy="2398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6102" lvl="2" indent="-148701" algn="l">
              <a:lnSpc>
                <a:spcPts val="2731"/>
              </a:lnSpc>
              <a:buFont typeface="Arial"/>
              <a:buChar char="⚬"/>
            </a:pPr>
            <a:r>
              <a:rPr lang="en-US" sz="195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Company name: Haiphong Port TIL International Terminal Company Limited</a:t>
            </a:r>
          </a:p>
          <a:p>
            <a:pPr marL="446102" lvl="2" indent="-148701" algn="l">
              <a:lnSpc>
                <a:spcPts val="2731"/>
              </a:lnSpc>
              <a:buFont typeface="Arial"/>
              <a:buChar char="⚬"/>
            </a:pPr>
            <a:r>
              <a:rPr lang="en-US" sz="195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Abbreviation name: HTIT</a:t>
            </a:r>
          </a:p>
          <a:p>
            <a:pPr marL="446102" lvl="2" indent="-148701" algn="l">
              <a:lnSpc>
                <a:spcPts val="2731"/>
              </a:lnSpc>
              <a:buFont typeface="Arial"/>
              <a:buChar char="⚬"/>
            </a:pPr>
            <a:r>
              <a:rPr lang="en-US" sz="195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Established: December, 2024</a:t>
            </a:r>
          </a:p>
          <a:p>
            <a:pPr marL="446102" lvl="2" indent="-148701" algn="l">
              <a:lnSpc>
                <a:spcPts val="2731"/>
              </a:lnSpc>
              <a:buFont typeface="Arial"/>
              <a:buChar char="⚬"/>
            </a:pPr>
            <a:r>
              <a:rPr lang="en-US" sz="195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Location: Berth No. 03 &amp; 04 – Lach Huyen deep-sea Port, Haiphong city, Vietnam</a:t>
            </a:r>
          </a:p>
          <a:p>
            <a:pPr marL="446102" lvl="2" indent="-148701" algn="l">
              <a:lnSpc>
                <a:spcPts val="2731"/>
              </a:lnSpc>
            </a:pPr>
            <a:endParaRPr lang="en-US" sz="195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0" y="9792487"/>
            <a:ext cx="17506482" cy="494513"/>
          </a:xfrm>
          <a:custGeom>
            <a:avLst/>
            <a:gdLst/>
            <a:ahLst/>
            <a:cxnLst/>
            <a:rect l="l" t="t" r="r" b="b"/>
            <a:pathLst>
              <a:path w="17506482" h="494513">
                <a:moveTo>
                  <a:pt x="0" y="0"/>
                </a:moveTo>
                <a:lnTo>
                  <a:pt x="17506482" y="0"/>
                </a:lnTo>
                <a:lnTo>
                  <a:pt x="17506482" y="494513"/>
                </a:lnTo>
                <a:lnTo>
                  <a:pt x="0" y="4945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041" b="-10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TextBox 43"/>
          <p:cNvSpPr txBox="1"/>
          <p:nvPr/>
        </p:nvSpPr>
        <p:spPr>
          <a:xfrm>
            <a:off x="-352851" y="386689"/>
            <a:ext cx="9945153" cy="842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4946" b="1" spc="-271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HTIT’S GENERAL INFORMATION</a:t>
            </a:r>
          </a:p>
        </p:txBody>
      </p:sp>
      <p:sp>
        <p:nvSpPr>
          <p:cNvPr id="44" name="AutoShape 44"/>
          <p:cNvSpPr/>
          <p:nvPr/>
        </p:nvSpPr>
        <p:spPr>
          <a:xfrm flipV="1">
            <a:off x="8753241" y="797368"/>
            <a:ext cx="9534759" cy="24649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27" r="-4513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0" y="9813889"/>
            <a:ext cx="17259300" cy="487531"/>
          </a:xfrm>
          <a:custGeom>
            <a:avLst/>
            <a:gdLst/>
            <a:ahLst/>
            <a:cxnLst/>
            <a:rect l="l" t="t" r="r" b="b"/>
            <a:pathLst>
              <a:path w="17259300" h="487531">
                <a:moveTo>
                  <a:pt x="0" y="0"/>
                </a:moveTo>
                <a:lnTo>
                  <a:pt x="17259300" y="0"/>
                </a:lnTo>
                <a:lnTo>
                  <a:pt x="17259300" y="487531"/>
                </a:lnTo>
                <a:lnTo>
                  <a:pt x="0" y="487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6" b="-7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467454" y="448745"/>
            <a:ext cx="7329804" cy="757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0"/>
              </a:lnSpc>
            </a:pPr>
            <a:r>
              <a:rPr lang="en-US" sz="4674" b="1" spc="-256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HTIT BERTH NO.3 &amp; 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21132" y="1556020"/>
            <a:ext cx="3220892" cy="823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5"/>
              </a:lnSpc>
            </a:pPr>
            <a:endParaRPr dirty="0"/>
          </a:p>
          <a:p>
            <a:pPr algn="l">
              <a:lnSpc>
                <a:spcPts val="2911"/>
              </a:lnSpc>
            </a:pPr>
            <a:r>
              <a:rPr lang="en-US" sz="2788" b="1" dirty="0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TOTAL LAND AREA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44195" y="1948408"/>
            <a:ext cx="3220892" cy="430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3"/>
              </a:lnSpc>
            </a:pPr>
            <a:r>
              <a:rPr lang="en-US" sz="2788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MAIN BERTH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44734" y="1950709"/>
            <a:ext cx="3220892" cy="430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3"/>
              </a:lnSpc>
            </a:pPr>
            <a:r>
              <a:rPr lang="en-US" sz="2788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CHANNEL DEPTH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117574" y="1948408"/>
            <a:ext cx="3220892" cy="430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3"/>
              </a:lnSpc>
            </a:pPr>
            <a:r>
              <a:rPr lang="en-US" sz="2788" b="1" dirty="0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ALONGSIDE DEPTH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10249" y="3914764"/>
            <a:ext cx="2255487" cy="39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1"/>
              </a:lnSpc>
            </a:pPr>
            <a:r>
              <a:rPr lang="en-US" sz="2788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BARGE BERTH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00596" y="3914764"/>
            <a:ext cx="3220892" cy="39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1"/>
              </a:lnSpc>
            </a:pPr>
            <a:r>
              <a:rPr lang="en-US" sz="2788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BARGE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41794" y="3914825"/>
            <a:ext cx="3220892" cy="39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1"/>
              </a:lnSpc>
            </a:pPr>
            <a:r>
              <a:rPr lang="en-US" sz="2788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CAPACITY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4767" y="3899136"/>
            <a:ext cx="4312967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43"/>
              </a:lnSpc>
            </a:pPr>
            <a:r>
              <a:rPr lang="en-US" sz="2788" b="1" dirty="0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VESSEL ACCOMODATION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16244" y="2369565"/>
            <a:ext cx="1730354" cy="71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5"/>
              </a:lnSpc>
            </a:pPr>
            <a:r>
              <a:rPr lang="en-US" sz="4699" b="1" dirty="0">
                <a:solidFill>
                  <a:srgbClr val="DABA4F"/>
                </a:solidFill>
                <a:latin typeface="Barlow Bold"/>
                <a:ea typeface="Barlow Bold"/>
                <a:cs typeface="Barlow Bold"/>
                <a:sym typeface="Barlow Bold"/>
              </a:rPr>
              <a:t>47 HA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38898" y="2369565"/>
            <a:ext cx="1730354" cy="71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5"/>
              </a:lnSpc>
            </a:pPr>
            <a:r>
              <a:rPr lang="en-US" sz="4699" b="1" dirty="0">
                <a:solidFill>
                  <a:srgbClr val="DABA4F"/>
                </a:solidFill>
                <a:latin typeface="Barlow Bold"/>
                <a:ea typeface="Barlow Bold"/>
                <a:cs typeface="Barlow Bold"/>
                <a:sym typeface="Barlow Bold"/>
              </a:rPr>
              <a:t>750 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53493" y="2369564"/>
            <a:ext cx="1730354" cy="71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5"/>
              </a:lnSpc>
            </a:pPr>
            <a:r>
              <a:rPr lang="en-US" sz="4699" b="1" dirty="0">
                <a:solidFill>
                  <a:srgbClr val="DABA4F"/>
                </a:solidFill>
                <a:latin typeface="Barlow Bold"/>
                <a:ea typeface="Barlow Bold"/>
                <a:cs typeface="Barlow Bold"/>
                <a:sym typeface="Barlow Bold"/>
              </a:rPr>
              <a:t>-14 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61711" y="2369565"/>
            <a:ext cx="7023537" cy="65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4257" b="1">
                <a:solidFill>
                  <a:srgbClr val="DABA4F"/>
                </a:solidFill>
                <a:latin typeface="Barlow Bold"/>
                <a:ea typeface="Barlow Bold"/>
                <a:cs typeface="Barlow Bold"/>
                <a:sym typeface="Barlow Bold"/>
              </a:rPr>
              <a:t>-16 M + TIDE LEVEL (0 ~ 4 M)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1283" y="4297239"/>
            <a:ext cx="4661202" cy="71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5"/>
              </a:lnSpc>
            </a:pPr>
            <a:r>
              <a:rPr lang="en-US" sz="4699" b="1" dirty="0">
                <a:solidFill>
                  <a:srgbClr val="DABA4F"/>
                </a:solidFill>
                <a:latin typeface="Barlow Bold"/>
                <a:ea typeface="Barlow Bold"/>
                <a:cs typeface="Barlow Bold"/>
                <a:sym typeface="Barlow Bold"/>
              </a:rPr>
              <a:t> 165,000 DWT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232691" y="4282135"/>
            <a:ext cx="1661285" cy="71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5"/>
              </a:lnSpc>
            </a:pPr>
            <a:r>
              <a:rPr lang="en-US" sz="4699" b="1" dirty="0">
                <a:solidFill>
                  <a:srgbClr val="DABA4F"/>
                </a:solidFill>
                <a:latin typeface="Barlow Bold"/>
                <a:ea typeface="Barlow Bold"/>
                <a:cs typeface="Barlow Bold"/>
                <a:sym typeface="Barlow Bold"/>
              </a:rPr>
              <a:t>150 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11781" y="4371682"/>
            <a:ext cx="4898149" cy="591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5"/>
              </a:lnSpc>
            </a:pPr>
            <a:r>
              <a:rPr lang="en-US" sz="3916" b="1">
                <a:solidFill>
                  <a:srgbClr val="DABA4F"/>
                </a:solidFill>
                <a:latin typeface="Barlow Bold"/>
                <a:ea typeface="Barlow Bold"/>
                <a:cs typeface="Barlow Bold"/>
                <a:sym typeface="Barlow Bold"/>
              </a:rPr>
              <a:t>3,000 DWT - 160 TEUS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45448" y="4392510"/>
            <a:ext cx="5342552" cy="565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4"/>
              </a:lnSpc>
            </a:pPr>
            <a:r>
              <a:rPr lang="en-US" sz="3673" b="1" dirty="0">
                <a:solidFill>
                  <a:srgbClr val="DABA4F"/>
                </a:solidFill>
                <a:latin typeface="Barlow Bold"/>
                <a:ea typeface="Barlow Bold"/>
                <a:cs typeface="Barlow Bold"/>
                <a:sym typeface="Barlow Bold"/>
              </a:rPr>
              <a:t>1,350,000 TEUS/ YEAR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661283" y="5551308"/>
            <a:ext cx="16526650" cy="0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818773" y="6011574"/>
            <a:ext cx="6400908" cy="1566213"/>
            <a:chOff x="0" y="0"/>
            <a:chExt cx="1793491" cy="43884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93491" cy="438842"/>
            </a:xfrm>
            <a:custGeom>
              <a:avLst/>
              <a:gdLst/>
              <a:ahLst/>
              <a:cxnLst/>
              <a:rect l="l" t="t" r="r" b="b"/>
              <a:pathLst>
                <a:path w="1793491" h="438842">
                  <a:moveTo>
                    <a:pt x="61685" y="0"/>
                  </a:moveTo>
                  <a:lnTo>
                    <a:pt x="1731807" y="0"/>
                  </a:lnTo>
                  <a:cubicBezTo>
                    <a:pt x="1748166" y="0"/>
                    <a:pt x="1763856" y="6499"/>
                    <a:pt x="1775424" y="18067"/>
                  </a:cubicBezTo>
                  <a:cubicBezTo>
                    <a:pt x="1786992" y="29635"/>
                    <a:pt x="1793491" y="45325"/>
                    <a:pt x="1793491" y="61685"/>
                  </a:cubicBezTo>
                  <a:lnTo>
                    <a:pt x="1793491" y="377158"/>
                  </a:lnTo>
                  <a:cubicBezTo>
                    <a:pt x="1793491" y="411225"/>
                    <a:pt x="1765874" y="438842"/>
                    <a:pt x="1731807" y="438842"/>
                  </a:cubicBezTo>
                  <a:lnTo>
                    <a:pt x="61685" y="438842"/>
                  </a:lnTo>
                  <a:cubicBezTo>
                    <a:pt x="45325" y="438842"/>
                    <a:pt x="29635" y="432343"/>
                    <a:pt x="18067" y="420775"/>
                  </a:cubicBezTo>
                  <a:cubicBezTo>
                    <a:pt x="6499" y="409207"/>
                    <a:pt x="0" y="393518"/>
                    <a:pt x="0" y="377158"/>
                  </a:cubicBezTo>
                  <a:lnTo>
                    <a:pt x="0" y="61685"/>
                  </a:lnTo>
                  <a:cubicBezTo>
                    <a:pt x="0" y="45325"/>
                    <a:pt x="6499" y="29635"/>
                    <a:pt x="18067" y="18067"/>
                  </a:cubicBezTo>
                  <a:cubicBezTo>
                    <a:pt x="29635" y="6499"/>
                    <a:pt x="45325" y="0"/>
                    <a:pt x="61685" y="0"/>
                  </a:cubicBezTo>
                  <a:close/>
                </a:path>
              </a:pathLst>
            </a:custGeom>
            <a:solidFill>
              <a:srgbClr val="436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793491" cy="476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8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4650538" y="5751080"/>
            <a:ext cx="504137" cy="851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3"/>
              </a:lnSpc>
            </a:pPr>
            <a:r>
              <a:rPr lang="en-US" sz="2788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CY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81062" y="6592599"/>
            <a:ext cx="6821725" cy="71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5"/>
              </a:lnSpc>
            </a:pPr>
            <a:r>
              <a:rPr lang="en-US" sz="4699" b="1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 30,3 HA (~42,000 TEU)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8559353" y="6011574"/>
            <a:ext cx="7591102" cy="1566213"/>
            <a:chOff x="0" y="0"/>
            <a:chExt cx="2126976" cy="43884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126976" cy="438842"/>
            </a:xfrm>
            <a:custGeom>
              <a:avLst/>
              <a:gdLst/>
              <a:ahLst/>
              <a:cxnLst/>
              <a:rect l="l" t="t" r="r" b="b"/>
              <a:pathLst>
                <a:path w="2126976" h="438842">
                  <a:moveTo>
                    <a:pt x="52013" y="0"/>
                  </a:moveTo>
                  <a:lnTo>
                    <a:pt x="2074962" y="0"/>
                  </a:lnTo>
                  <a:cubicBezTo>
                    <a:pt x="2103689" y="0"/>
                    <a:pt x="2126976" y="23287"/>
                    <a:pt x="2126976" y="52013"/>
                  </a:cubicBezTo>
                  <a:lnTo>
                    <a:pt x="2126976" y="386829"/>
                  </a:lnTo>
                  <a:cubicBezTo>
                    <a:pt x="2126976" y="400624"/>
                    <a:pt x="2121496" y="413854"/>
                    <a:pt x="2111741" y="423608"/>
                  </a:cubicBezTo>
                  <a:cubicBezTo>
                    <a:pt x="2101987" y="433362"/>
                    <a:pt x="2088757" y="438842"/>
                    <a:pt x="2074962" y="438842"/>
                  </a:cubicBezTo>
                  <a:lnTo>
                    <a:pt x="52013" y="438842"/>
                  </a:lnTo>
                  <a:cubicBezTo>
                    <a:pt x="38218" y="438842"/>
                    <a:pt x="24989" y="433362"/>
                    <a:pt x="15234" y="423608"/>
                  </a:cubicBezTo>
                  <a:cubicBezTo>
                    <a:pt x="5480" y="413854"/>
                    <a:pt x="0" y="400624"/>
                    <a:pt x="0" y="386829"/>
                  </a:cubicBezTo>
                  <a:lnTo>
                    <a:pt x="0" y="52013"/>
                  </a:lnTo>
                  <a:cubicBezTo>
                    <a:pt x="0" y="38218"/>
                    <a:pt x="5480" y="24989"/>
                    <a:pt x="15234" y="15234"/>
                  </a:cubicBezTo>
                  <a:cubicBezTo>
                    <a:pt x="24989" y="5480"/>
                    <a:pt x="38218" y="0"/>
                    <a:pt x="52013" y="0"/>
                  </a:cubicBezTo>
                  <a:close/>
                </a:path>
              </a:pathLst>
            </a:custGeom>
            <a:solidFill>
              <a:srgbClr val="436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126976" cy="476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8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1631771" y="6171840"/>
            <a:ext cx="2268543" cy="430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3"/>
              </a:lnSpc>
            </a:pPr>
            <a:r>
              <a:rPr lang="en-US" sz="2788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REEFER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355180" y="6592599"/>
            <a:ext cx="6049508" cy="71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5"/>
              </a:lnSpc>
            </a:pPr>
            <a:r>
              <a:rPr lang="en-US" sz="4699" b="1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 864 REEFER SOCKETS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818773" y="7692087"/>
            <a:ext cx="6400908" cy="1566213"/>
            <a:chOff x="0" y="0"/>
            <a:chExt cx="1793491" cy="43884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793491" cy="438842"/>
            </a:xfrm>
            <a:custGeom>
              <a:avLst/>
              <a:gdLst/>
              <a:ahLst/>
              <a:cxnLst/>
              <a:rect l="l" t="t" r="r" b="b"/>
              <a:pathLst>
                <a:path w="1793491" h="438842">
                  <a:moveTo>
                    <a:pt x="61685" y="0"/>
                  </a:moveTo>
                  <a:lnTo>
                    <a:pt x="1731807" y="0"/>
                  </a:lnTo>
                  <a:cubicBezTo>
                    <a:pt x="1748166" y="0"/>
                    <a:pt x="1763856" y="6499"/>
                    <a:pt x="1775424" y="18067"/>
                  </a:cubicBezTo>
                  <a:cubicBezTo>
                    <a:pt x="1786992" y="29635"/>
                    <a:pt x="1793491" y="45325"/>
                    <a:pt x="1793491" y="61685"/>
                  </a:cubicBezTo>
                  <a:lnTo>
                    <a:pt x="1793491" y="377158"/>
                  </a:lnTo>
                  <a:cubicBezTo>
                    <a:pt x="1793491" y="411225"/>
                    <a:pt x="1765874" y="438842"/>
                    <a:pt x="1731807" y="438842"/>
                  </a:cubicBezTo>
                  <a:lnTo>
                    <a:pt x="61685" y="438842"/>
                  </a:lnTo>
                  <a:cubicBezTo>
                    <a:pt x="45325" y="438842"/>
                    <a:pt x="29635" y="432343"/>
                    <a:pt x="18067" y="420775"/>
                  </a:cubicBezTo>
                  <a:cubicBezTo>
                    <a:pt x="6499" y="409207"/>
                    <a:pt x="0" y="393518"/>
                    <a:pt x="0" y="377158"/>
                  </a:cubicBezTo>
                  <a:lnTo>
                    <a:pt x="0" y="61685"/>
                  </a:lnTo>
                  <a:cubicBezTo>
                    <a:pt x="0" y="45325"/>
                    <a:pt x="6499" y="29635"/>
                    <a:pt x="18067" y="18067"/>
                  </a:cubicBezTo>
                  <a:cubicBezTo>
                    <a:pt x="29635" y="6499"/>
                    <a:pt x="45325" y="0"/>
                    <a:pt x="61685" y="0"/>
                  </a:cubicBezTo>
                  <a:close/>
                </a:path>
              </a:pathLst>
            </a:custGeom>
            <a:solidFill>
              <a:srgbClr val="436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793491" cy="476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8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3306775" y="7847707"/>
            <a:ext cx="5712822" cy="430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3"/>
              </a:lnSpc>
            </a:pPr>
            <a:r>
              <a:rPr lang="en-US" sz="2788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SPECIAL CONTAINER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46485" y="8268644"/>
            <a:ext cx="6821725" cy="71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5"/>
              </a:lnSpc>
            </a:pPr>
            <a:r>
              <a:rPr lang="en-US" sz="4699" b="1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50 SLOTS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8559353" y="7692087"/>
            <a:ext cx="7637559" cy="1566213"/>
            <a:chOff x="0" y="0"/>
            <a:chExt cx="2139993" cy="43884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139993" cy="438842"/>
            </a:xfrm>
            <a:custGeom>
              <a:avLst/>
              <a:gdLst/>
              <a:ahLst/>
              <a:cxnLst/>
              <a:rect l="l" t="t" r="r" b="b"/>
              <a:pathLst>
                <a:path w="2139993" h="438842">
                  <a:moveTo>
                    <a:pt x="51697" y="0"/>
                  </a:moveTo>
                  <a:lnTo>
                    <a:pt x="2088296" y="0"/>
                  </a:lnTo>
                  <a:cubicBezTo>
                    <a:pt x="2102007" y="0"/>
                    <a:pt x="2115156" y="5447"/>
                    <a:pt x="2124851" y="15142"/>
                  </a:cubicBezTo>
                  <a:cubicBezTo>
                    <a:pt x="2134546" y="24837"/>
                    <a:pt x="2139993" y="37986"/>
                    <a:pt x="2139993" y="51697"/>
                  </a:cubicBezTo>
                  <a:lnTo>
                    <a:pt x="2139993" y="387146"/>
                  </a:lnTo>
                  <a:cubicBezTo>
                    <a:pt x="2139993" y="400856"/>
                    <a:pt x="2134546" y="414006"/>
                    <a:pt x="2124851" y="423701"/>
                  </a:cubicBezTo>
                  <a:cubicBezTo>
                    <a:pt x="2115156" y="433396"/>
                    <a:pt x="2102007" y="438842"/>
                    <a:pt x="2088296" y="438842"/>
                  </a:cubicBezTo>
                  <a:lnTo>
                    <a:pt x="51697" y="438842"/>
                  </a:lnTo>
                  <a:cubicBezTo>
                    <a:pt x="37986" y="438842"/>
                    <a:pt x="24837" y="433396"/>
                    <a:pt x="15142" y="423701"/>
                  </a:cubicBezTo>
                  <a:cubicBezTo>
                    <a:pt x="5447" y="414006"/>
                    <a:pt x="0" y="400856"/>
                    <a:pt x="0" y="387146"/>
                  </a:cubicBezTo>
                  <a:lnTo>
                    <a:pt x="0" y="51697"/>
                  </a:lnTo>
                  <a:cubicBezTo>
                    <a:pt x="0" y="37986"/>
                    <a:pt x="5447" y="24837"/>
                    <a:pt x="15142" y="15142"/>
                  </a:cubicBezTo>
                  <a:cubicBezTo>
                    <a:pt x="24837" y="5447"/>
                    <a:pt x="37986" y="0"/>
                    <a:pt x="51697" y="0"/>
                  </a:cubicBezTo>
                  <a:close/>
                </a:path>
              </a:pathLst>
            </a:custGeom>
            <a:solidFill>
              <a:srgbClr val="436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2139993" cy="476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8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920157" y="7852176"/>
            <a:ext cx="3772917" cy="430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3"/>
              </a:lnSpc>
            </a:pPr>
            <a:r>
              <a:rPr lang="en-US" sz="2788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WEIGHT BRIDGE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721643" y="8273112"/>
            <a:ext cx="8169945" cy="71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5"/>
              </a:lnSpc>
            </a:pPr>
            <a:r>
              <a:rPr lang="en-US" sz="4699" b="1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 02 UNITS (UP TO 120 TONS)</a:t>
            </a:r>
          </a:p>
        </p:txBody>
      </p:sp>
      <p:sp>
        <p:nvSpPr>
          <p:cNvPr id="42" name="AutoShape 42"/>
          <p:cNvSpPr/>
          <p:nvPr/>
        </p:nvSpPr>
        <p:spPr>
          <a:xfrm flipH="1">
            <a:off x="4391745" y="1633875"/>
            <a:ext cx="9525" cy="1495032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3" name="AutoShape 43"/>
          <p:cNvSpPr/>
          <p:nvPr/>
        </p:nvSpPr>
        <p:spPr>
          <a:xfrm flipH="1">
            <a:off x="7302231" y="1670682"/>
            <a:ext cx="9525" cy="1495032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4" name="AutoShape 44"/>
          <p:cNvSpPr/>
          <p:nvPr/>
        </p:nvSpPr>
        <p:spPr>
          <a:xfrm flipH="1">
            <a:off x="10829957" y="1670743"/>
            <a:ext cx="9525" cy="1495032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" name="AutoShape 45"/>
          <p:cNvSpPr/>
          <p:nvPr/>
        </p:nvSpPr>
        <p:spPr>
          <a:xfrm flipH="1">
            <a:off x="4410795" y="3504532"/>
            <a:ext cx="9525" cy="1495032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6" name="AutoShape 46"/>
          <p:cNvSpPr/>
          <p:nvPr/>
        </p:nvSpPr>
        <p:spPr>
          <a:xfrm flipH="1">
            <a:off x="7283181" y="3608540"/>
            <a:ext cx="9525" cy="1495032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7" name="AutoShape 47"/>
          <p:cNvSpPr/>
          <p:nvPr/>
        </p:nvSpPr>
        <p:spPr>
          <a:xfrm flipH="1">
            <a:off x="12564003" y="3589541"/>
            <a:ext cx="9525" cy="1495032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AutoShape 48"/>
          <p:cNvSpPr/>
          <p:nvPr/>
        </p:nvSpPr>
        <p:spPr>
          <a:xfrm flipV="1">
            <a:off x="6163186" y="797368"/>
            <a:ext cx="12124814" cy="53809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27" r="-4513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394025" y="1656262"/>
            <a:ext cx="23335" cy="7424311"/>
            <a:chOff x="0" y="0"/>
            <a:chExt cx="27738" cy="8825363"/>
          </a:xfrm>
        </p:grpSpPr>
        <p:sp>
          <p:nvSpPr>
            <p:cNvPr id="4" name="Freeform 4"/>
            <p:cNvSpPr/>
            <p:nvPr/>
          </p:nvSpPr>
          <p:spPr>
            <a:xfrm>
              <a:off x="0" y="18542"/>
              <a:ext cx="36957" cy="8797544"/>
            </a:xfrm>
            <a:custGeom>
              <a:avLst/>
              <a:gdLst/>
              <a:ahLst/>
              <a:cxnLst/>
              <a:rect l="l" t="t" r="r" b="b"/>
              <a:pathLst>
                <a:path w="36957" h="8797544">
                  <a:moveTo>
                    <a:pt x="36957" y="0"/>
                  </a:moveTo>
                  <a:lnTo>
                    <a:pt x="36957" y="8797544"/>
                  </a:lnTo>
                  <a:lnTo>
                    <a:pt x="0" y="87975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6A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07604" y="4550995"/>
            <a:ext cx="497802" cy="23335"/>
            <a:chOff x="0" y="0"/>
            <a:chExt cx="591743" cy="27738"/>
          </a:xfrm>
        </p:grpSpPr>
        <p:sp>
          <p:nvSpPr>
            <p:cNvPr id="6" name="Freeform 6"/>
            <p:cNvSpPr/>
            <p:nvPr/>
          </p:nvSpPr>
          <p:spPr>
            <a:xfrm>
              <a:off x="18542" y="0"/>
              <a:ext cx="564007" cy="36957"/>
            </a:xfrm>
            <a:custGeom>
              <a:avLst/>
              <a:gdLst/>
              <a:ahLst/>
              <a:cxnLst/>
              <a:rect l="l" t="t" r="r" b="b"/>
              <a:pathLst>
                <a:path w="564007" h="36957">
                  <a:moveTo>
                    <a:pt x="564007" y="36957"/>
                  </a:moveTo>
                  <a:lnTo>
                    <a:pt x="0" y="36957"/>
                  </a:lnTo>
                  <a:lnTo>
                    <a:pt x="0" y="0"/>
                  </a:lnTo>
                  <a:lnTo>
                    <a:pt x="564007" y="0"/>
                  </a:lnTo>
                  <a:close/>
                </a:path>
              </a:pathLst>
            </a:custGeom>
            <a:solidFill>
              <a:srgbClr val="436A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682324" y="2000086"/>
            <a:ext cx="735035" cy="34439"/>
            <a:chOff x="0" y="0"/>
            <a:chExt cx="873745" cy="40938"/>
          </a:xfrm>
        </p:grpSpPr>
        <p:sp>
          <p:nvSpPr>
            <p:cNvPr id="8" name="Freeform 8"/>
            <p:cNvSpPr/>
            <p:nvPr/>
          </p:nvSpPr>
          <p:spPr>
            <a:xfrm>
              <a:off x="18161" y="0"/>
              <a:ext cx="846582" cy="50165"/>
            </a:xfrm>
            <a:custGeom>
              <a:avLst/>
              <a:gdLst/>
              <a:ahLst/>
              <a:cxnLst/>
              <a:rect l="l" t="t" r="r" b="b"/>
              <a:pathLst>
                <a:path w="846582" h="50165">
                  <a:moveTo>
                    <a:pt x="846582" y="36957"/>
                  </a:moveTo>
                  <a:lnTo>
                    <a:pt x="635" y="50165"/>
                  </a:lnTo>
                  <a:lnTo>
                    <a:pt x="0" y="13208"/>
                  </a:lnTo>
                  <a:lnTo>
                    <a:pt x="846074" y="0"/>
                  </a:lnTo>
                  <a:close/>
                </a:path>
              </a:pathLst>
            </a:custGeom>
            <a:solidFill>
              <a:srgbClr val="436A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682324" y="6425832"/>
            <a:ext cx="735035" cy="34439"/>
            <a:chOff x="0" y="0"/>
            <a:chExt cx="873745" cy="40938"/>
          </a:xfrm>
        </p:grpSpPr>
        <p:sp>
          <p:nvSpPr>
            <p:cNvPr id="10" name="Freeform 10"/>
            <p:cNvSpPr/>
            <p:nvPr/>
          </p:nvSpPr>
          <p:spPr>
            <a:xfrm>
              <a:off x="18161" y="0"/>
              <a:ext cx="846582" cy="50165"/>
            </a:xfrm>
            <a:custGeom>
              <a:avLst/>
              <a:gdLst/>
              <a:ahLst/>
              <a:cxnLst/>
              <a:rect l="l" t="t" r="r" b="b"/>
              <a:pathLst>
                <a:path w="846582" h="50165">
                  <a:moveTo>
                    <a:pt x="846582" y="36957"/>
                  </a:moveTo>
                  <a:lnTo>
                    <a:pt x="635" y="50165"/>
                  </a:lnTo>
                  <a:lnTo>
                    <a:pt x="0" y="13208"/>
                  </a:lnTo>
                  <a:lnTo>
                    <a:pt x="846074" y="0"/>
                  </a:lnTo>
                  <a:close/>
                </a:path>
              </a:pathLst>
            </a:custGeom>
            <a:solidFill>
              <a:srgbClr val="436AB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9813889"/>
            <a:ext cx="17259300" cy="487531"/>
          </a:xfrm>
          <a:custGeom>
            <a:avLst/>
            <a:gdLst/>
            <a:ahLst/>
            <a:cxnLst/>
            <a:rect l="l" t="t" r="r" b="b"/>
            <a:pathLst>
              <a:path w="17259300" h="487531">
                <a:moveTo>
                  <a:pt x="0" y="0"/>
                </a:moveTo>
                <a:lnTo>
                  <a:pt x="17259300" y="0"/>
                </a:lnTo>
                <a:lnTo>
                  <a:pt x="17259300" y="487531"/>
                </a:lnTo>
                <a:lnTo>
                  <a:pt x="0" y="487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6" b="-7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639661" y="1745598"/>
            <a:ext cx="889044" cy="508978"/>
          </a:xfrm>
          <a:custGeom>
            <a:avLst/>
            <a:gdLst/>
            <a:ahLst/>
            <a:cxnLst/>
            <a:rect l="l" t="t" r="r" b="b"/>
            <a:pathLst>
              <a:path w="889044" h="508978">
                <a:moveTo>
                  <a:pt x="0" y="0"/>
                </a:moveTo>
                <a:lnTo>
                  <a:pt x="889043" y="0"/>
                </a:lnTo>
                <a:lnTo>
                  <a:pt x="889043" y="508977"/>
                </a:lnTo>
                <a:lnTo>
                  <a:pt x="0" y="508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074104" y="4273086"/>
            <a:ext cx="1259636" cy="555818"/>
          </a:xfrm>
          <a:custGeom>
            <a:avLst/>
            <a:gdLst/>
            <a:ahLst/>
            <a:cxnLst/>
            <a:rect l="l" t="t" r="r" b="b"/>
            <a:pathLst>
              <a:path w="1259636" h="555818">
                <a:moveTo>
                  <a:pt x="0" y="0"/>
                </a:moveTo>
                <a:lnTo>
                  <a:pt x="1259636" y="0"/>
                </a:lnTo>
                <a:lnTo>
                  <a:pt x="1259636" y="555818"/>
                </a:lnTo>
                <a:lnTo>
                  <a:pt x="0" y="5558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039055" y="5902963"/>
            <a:ext cx="489650" cy="741380"/>
          </a:xfrm>
          <a:custGeom>
            <a:avLst/>
            <a:gdLst/>
            <a:ahLst/>
            <a:cxnLst/>
            <a:rect l="l" t="t" r="r" b="b"/>
            <a:pathLst>
              <a:path w="489650" h="741380">
                <a:moveTo>
                  <a:pt x="0" y="0"/>
                </a:moveTo>
                <a:lnTo>
                  <a:pt x="489649" y="0"/>
                </a:lnTo>
                <a:lnTo>
                  <a:pt x="489649" y="741380"/>
                </a:lnTo>
                <a:lnTo>
                  <a:pt x="0" y="741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-467454" y="448745"/>
            <a:ext cx="7329804" cy="757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0"/>
              </a:lnSpc>
            </a:pPr>
            <a:r>
              <a:rPr lang="en-US" sz="4674" b="1" spc="-256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HTIT BERTH NO.3 &amp; 4</a:t>
            </a:r>
          </a:p>
        </p:txBody>
      </p:sp>
      <p:sp>
        <p:nvSpPr>
          <p:cNvPr id="16" name="AutoShape 16"/>
          <p:cNvSpPr/>
          <p:nvPr/>
        </p:nvSpPr>
        <p:spPr>
          <a:xfrm flipV="1">
            <a:off x="6163186" y="797368"/>
            <a:ext cx="12124814" cy="53809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078961" y="6001026"/>
            <a:ext cx="7901335" cy="3079548"/>
          </a:xfrm>
          <a:custGeom>
            <a:avLst/>
            <a:gdLst/>
            <a:ahLst/>
            <a:cxnLst/>
            <a:rect l="l" t="t" r="r" b="b"/>
            <a:pathLst>
              <a:path w="7901335" h="3079548">
                <a:moveTo>
                  <a:pt x="0" y="0"/>
                </a:moveTo>
                <a:lnTo>
                  <a:pt x="7901336" y="0"/>
                </a:lnTo>
                <a:lnTo>
                  <a:pt x="7901336" y="3079547"/>
                </a:lnTo>
                <a:lnTo>
                  <a:pt x="0" y="30795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737" t="-95335" r="-15471" b="-289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940565" y="2412543"/>
            <a:ext cx="5588139" cy="227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78"/>
              </a:lnSpc>
            </a:pPr>
            <a:r>
              <a:rPr lang="en-US" sz="1899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Via Tan Vu – Lach Huyen bridge: the longest sea-crossing bridge in Vietnam with </a:t>
            </a:r>
            <a:r>
              <a:rPr lang="en-US" sz="1899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5.44 km length, 16 m width, 4 car lanes</a:t>
            </a:r>
            <a:r>
              <a:rPr lang="en-US" sz="1899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</a:p>
          <a:p>
            <a:pPr algn="r">
              <a:lnSpc>
                <a:spcPts val="2279"/>
              </a:lnSpc>
            </a:pPr>
            <a:endParaRPr lang="en-US" sz="1899">
              <a:solidFill>
                <a:srgbClr val="436AB3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r">
              <a:lnSpc>
                <a:spcPts val="2278"/>
              </a:lnSpc>
            </a:pPr>
            <a:r>
              <a:rPr lang="en-US" sz="1899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Tan Vu - Lach Huyen 2 Bridge Project (2026 – 2030): </a:t>
            </a:r>
            <a:r>
              <a:rPr lang="en-US" sz="1899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51 m width</a:t>
            </a:r>
            <a:r>
              <a:rPr lang="en-US" sz="1899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 including </a:t>
            </a:r>
            <a:r>
              <a:rPr lang="en-US" sz="1899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6 motor vehicle</a:t>
            </a:r>
            <a:r>
              <a:rPr lang="en-US" sz="1899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1899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lanes </a:t>
            </a:r>
            <a:r>
              <a:rPr lang="en-US" sz="1899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and </a:t>
            </a:r>
          </a:p>
          <a:p>
            <a:pPr algn="r">
              <a:lnSpc>
                <a:spcPts val="2279"/>
              </a:lnSpc>
            </a:pPr>
            <a:r>
              <a:rPr lang="en-US" sz="1899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4 mixed lanes</a:t>
            </a:r>
            <a:r>
              <a:rPr lang="en-US" sz="1899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</a:p>
          <a:p>
            <a:pPr algn="r">
              <a:lnSpc>
                <a:spcPts val="1983"/>
              </a:lnSpc>
            </a:pPr>
            <a:endParaRPr lang="en-US" sz="1899">
              <a:solidFill>
                <a:srgbClr val="436AB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103160" y="4993843"/>
            <a:ext cx="4525055" cy="86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9"/>
              </a:lnSpc>
            </a:pPr>
            <a:r>
              <a:rPr lang="en-US" sz="1899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Barge service connecting HTIT with river ports within </a:t>
            </a:r>
            <a:r>
              <a:rPr lang="en-US" sz="1899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10 nautical miles</a:t>
            </a:r>
            <a:r>
              <a:rPr lang="en-US" sz="1899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</a:p>
          <a:p>
            <a:pPr algn="l">
              <a:lnSpc>
                <a:spcPts val="2279"/>
              </a:lnSpc>
            </a:pPr>
            <a:endParaRPr lang="en-US" sz="1899">
              <a:solidFill>
                <a:srgbClr val="436AB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384225" y="7027144"/>
            <a:ext cx="6144479" cy="200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79"/>
              </a:lnSpc>
            </a:pPr>
            <a:r>
              <a:rPr lang="en-US" sz="1899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388 km </a:t>
            </a:r>
            <a:r>
              <a:rPr lang="en-US" sz="1899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long, connecting the Hekou railway (China) with Lao Cai (Vietnam).</a:t>
            </a:r>
          </a:p>
          <a:p>
            <a:pPr algn="r">
              <a:lnSpc>
                <a:spcPts val="2279"/>
              </a:lnSpc>
            </a:pPr>
            <a:endParaRPr lang="en-US" sz="1899">
              <a:solidFill>
                <a:srgbClr val="436AB3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r">
              <a:lnSpc>
                <a:spcPts val="2279"/>
              </a:lnSpc>
            </a:pPr>
            <a:r>
              <a:rPr lang="en-US" sz="1899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Through </a:t>
            </a:r>
            <a:r>
              <a:rPr lang="en-US" sz="1899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8 provinces and citie</a:t>
            </a:r>
            <a:r>
              <a:rPr lang="en-US" sz="1899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s including: Lao Cai, Yen Bai, Phu Tho, Vinh Phuc, Hanoi, Hung Yen, Hai Duong and Hai Phong; the end point is at Lach Huyen port (Hai Phong).</a:t>
            </a:r>
          </a:p>
          <a:p>
            <a:pPr algn="r">
              <a:lnSpc>
                <a:spcPts val="2279"/>
              </a:lnSpc>
            </a:pPr>
            <a:endParaRPr lang="en-US" sz="1899">
              <a:solidFill>
                <a:srgbClr val="436AB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877640" y="1711709"/>
            <a:ext cx="2065963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BY ROAD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28748" y="4295579"/>
            <a:ext cx="5135713" cy="476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INLAND WATERWAY BARGE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71817" y="5893438"/>
            <a:ext cx="7049501" cy="905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97"/>
              </a:lnSpc>
            </a:pPr>
            <a:r>
              <a:rPr lang="en-US" sz="3000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LAO CAI - HANOI - HAI PHONG </a:t>
            </a:r>
          </a:p>
          <a:p>
            <a:pPr algn="r">
              <a:lnSpc>
                <a:spcPts val="3599"/>
              </a:lnSpc>
            </a:pPr>
            <a:r>
              <a:rPr lang="en-US" sz="3000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RAILWAY PROJECT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27" r="-451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9816411"/>
            <a:ext cx="17259300" cy="487531"/>
          </a:xfrm>
          <a:custGeom>
            <a:avLst/>
            <a:gdLst/>
            <a:ahLst/>
            <a:cxnLst/>
            <a:rect l="l" t="t" r="r" b="b"/>
            <a:pathLst>
              <a:path w="17259300" h="487531">
                <a:moveTo>
                  <a:pt x="0" y="0"/>
                </a:moveTo>
                <a:lnTo>
                  <a:pt x="17259300" y="0"/>
                </a:lnTo>
                <a:lnTo>
                  <a:pt x="17259300" y="487531"/>
                </a:lnTo>
                <a:lnTo>
                  <a:pt x="0" y="487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6" b="-7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467454" y="448745"/>
            <a:ext cx="7329804" cy="757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0"/>
              </a:lnSpc>
            </a:pPr>
            <a:r>
              <a:rPr lang="en-US" sz="4674" b="1" spc="-256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HTIT BERTH NO.3 &amp; 4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6163186" y="797368"/>
            <a:ext cx="12124814" cy="53809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457395" y="1487317"/>
            <a:ext cx="5843249" cy="3343990"/>
            <a:chOff x="0" y="0"/>
            <a:chExt cx="1431364" cy="8191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31364" cy="819145"/>
            </a:xfrm>
            <a:custGeom>
              <a:avLst/>
              <a:gdLst/>
              <a:ahLst/>
              <a:cxnLst/>
              <a:rect l="l" t="t" r="r" b="b"/>
              <a:pathLst>
                <a:path w="1431364" h="819145">
                  <a:moveTo>
                    <a:pt x="67572" y="0"/>
                  </a:moveTo>
                  <a:lnTo>
                    <a:pt x="1363792" y="0"/>
                  </a:lnTo>
                  <a:cubicBezTo>
                    <a:pt x="1381714" y="0"/>
                    <a:pt x="1398901" y="7119"/>
                    <a:pt x="1411573" y="19791"/>
                  </a:cubicBezTo>
                  <a:cubicBezTo>
                    <a:pt x="1424245" y="32463"/>
                    <a:pt x="1431364" y="49651"/>
                    <a:pt x="1431364" y="67572"/>
                  </a:cubicBezTo>
                  <a:lnTo>
                    <a:pt x="1431364" y="751573"/>
                  </a:lnTo>
                  <a:cubicBezTo>
                    <a:pt x="1431364" y="769494"/>
                    <a:pt x="1424245" y="786681"/>
                    <a:pt x="1411573" y="799353"/>
                  </a:cubicBezTo>
                  <a:cubicBezTo>
                    <a:pt x="1398901" y="812026"/>
                    <a:pt x="1381714" y="819145"/>
                    <a:pt x="1363792" y="819145"/>
                  </a:cubicBezTo>
                  <a:lnTo>
                    <a:pt x="67572" y="819145"/>
                  </a:lnTo>
                  <a:cubicBezTo>
                    <a:pt x="49651" y="819145"/>
                    <a:pt x="32463" y="812026"/>
                    <a:pt x="19791" y="799353"/>
                  </a:cubicBezTo>
                  <a:cubicBezTo>
                    <a:pt x="7119" y="786681"/>
                    <a:pt x="0" y="769494"/>
                    <a:pt x="0" y="751573"/>
                  </a:cubicBezTo>
                  <a:lnTo>
                    <a:pt x="0" y="67572"/>
                  </a:lnTo>
                  <a:cubicBezTo>
                    <a:pt x="0" y="49651"/>
                    <a:pt x="7119" y="32463"/>
                    <a:pt x="19791" y="19791"/>
                  </a:cubicBezTo>
                  <a:cubicBezTo>
                    <a:pt x="32463" y="7119"/>
                    <a:pt x="49651" y="0"/>
                    <a:pt x="67572" y="0"/>
                  </a:cubicBezTo>
                  <a:close/>
                </a:path>
              </a:pathLst>
            </a:custGeom>
            <a:solidFill>
              <a:srgbClr val="0F3E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31364" cy="857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842305" y="3338545"/>
            <a:ext cx="5843249" cy="4253647"/>
            <a:chOff x="0" y="0"/>
            <a:chExt cx="1431364" cy="1041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31364" cy="1041975"/>
            </a:xfrm>
            <a:custGeom>
              <a:avLst/>
              <a:gdLst/>
              <a:ahLst/>
              <a:cxnLst/>
              <a:rect l="l" t="t" r="r" b="b"/>
              <a:pathLst>
                <a:path w="1431364" h="1041975">
                  <a:moveTo>
                    <a:pt x="67572" y="0"/>
                  </a:moveTo>
                  <a:lnTo>
                    <a:pt x="1363792" y="0"/>
                  </a:lnTo>
                  <a:cubicBezTo>
                    <a:pt x="1381714" y="0"/>
                    <a:pt x="1398901" y="7119"/>
                    <a:pt x="1411573" y="19791"/>
                  </a:cubicBezTo>
                  <a:cubicBezTo>
                    <a:pt x="1424245" y="32463"/>
                    <a:pt x="1431364" y="49651"/>
                    <a:pt x="1431364" y="67572"/>
                  </a:cubicBezTo>
                  <a:lnTo>
                    <a:pt x="1431364" y="974403"/>
                  </a:lnTo>
                  <a:cubicBezTo>
                    <a:pt x="1431364" y="992324"/>
                    <a:pt x="1424245" y="1009511"/>
                    <a:pt x="1411573" y="1022183"/>
                  </a:cubicBezTo>
                  <a:cubicBezTo>
                    <a:pt x="1398901" y="1034856"/>
                    <a:pt x="1381714" y="1041975"/>
                    <a:pt x="1363792" y="1041975"/>
                  </a:cubicBezTo>
                  <a:lnTo>
                    <a:pt x="67572" y="1041975"/>
                  </a:lnTo>
                  <a:cubicBezTo>
                    <a:pt x="49651" y="1041975"/>
                    <a:pt x="32463" y="1034856"/>
                    <a:pt x="19791" y="1022183"/>
                  </a:cubicBezTo>
                  <a:cubicBezTo>
                    <a:pt x="7119" y="1009511"/>
                    <a:pt x="0" y="992324"/>
                    <a:pt x="0" y="974403"/>
                  </a:cubicBezTo>
                  <a:lnTo>
                    <a:pt x="0" y="67572"/>
                  </a:lnTo>
                  <a:cubicBezTo>
                    <a:pt x="0" y="49651"/>
                    <a:pt x="7119" y="32463"/>
                    <a:pt x="19791" y="19791"/>
                  </a:cubicBezTo>
                  <a:cubicBezTo>
                    <a:pt x="32463" y="7119"/>
                    <a:pt x="49651" y="0"/>
                    <a:pt x="67572" y="0"/>
                  </a:cubicBezTo>
                  <a:close/>
                </a:path>
              </a:pathLst>
            </a:custGeom>
            <a:solidFill>
              <a:srgbClr val="0F3E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31364" cy="108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457395" y="5281429"/>
            <a:ext cx="5843249" cy="4253647"/>
            <a:chOff x="0" y="0"/>
            <a:chExt cx="1431364" cy="1041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1364" cy="1041975"/>
            </a:xfrm>
            <a:custGeom>
              <a:avLst/>
              <a:gdLst/>
              <a:ahLst/>
              <a:cxnLst/>
              <a:rect l="l" t="t" r="r" b="b"/>
              <a:pathLst>
                <a:path w="1431364" h="1041975">
                  <a:moveTo>
                    <a:pt x="67572" y="0"/>
                  </a:moveTo>
                  <a:lnTo>
                    <a:pt x="1363792" y="0"/>
                  </a:lnTo>
                  <a:cubicBezTo>
                    <a:pt x="1381714" y="0"/>
                    <a:pt x="1398901" y="7119"/>
                    <a:pt x="1411573" y="19791"/>
                  </a:cubicBezTo>
                  <a:cubicBezTo>
                    <a:pt x="1424245" y="32463"/>
                    <a:pt x="1431364" y="49651"/>
                    <a:pt x="1431364" y="67572"/>
                  </a:cubicBezTo>
                  <a:lnTo>
                    <a:pt x="1431364" y="974403"/>
                  </a:lnTo>
                  <a:cubicBezTo>
                    <a:pt x="1431364" y="992324"/>
                    <a:pt x="1424245" y="1009511"/>
                    <a:pt x="1411573" y="1022183"/>
                  </a:cubicBezTo>
                  <a:cubicBezTo>
                    <a:pt x="1398901" y="1034856"/>
                    <a:pt x="1381714" y="1041975"/>
                    <a:pt x="1363792" y="1041975"/>
                  </a:cubicBezTo>
                  <a:lnTo>
                    <a:pt x="67572" y="1041975"/>
                  </a:lnTo>
                  <a:cubicBezTo>
                    <a:pt x="49651" y="1041975"/>
                    <a:pt x="32463" y="1034856"/>
                    <a:pt x="19791" y="1022183"/>
                  </a:cubicBezTo>
                  <a:cubicBezTo>
                    <a:pt x="7119" y="1009511"/>
                    <a:pt x="0" y="992324"/>
                    <a:pt x="0" y="974403"/>
                  </a:cubicBezTo>
                  <a:lnTo>
                    <a:pt x="0" y="67572"/>
                  </a:lnTo>
                  <a:cubicBezTo>
                    <a:pt x="0" y="49651"/>
                    <a:pt x="7119" y="32463"/>
                    <a:pt x="19791" y="19791"/>
                  </a:cubicBezTo>
                  <a:cubicBezTo>
                    <a:pt x="32463" y="7119"/>
                    <a:pt x="49651" y="0"/>
                    <a:pt x="67572" y="0"/>
                  </a:cubicBezTo>
                  <a:close/>
                </a:path>
              </a:pathLst>
            </a:custGeom>
            <a:solidFill>
              <a:srgbClr val="0F3E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31364" cy="108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8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 flipV="1">
            <a:off x="9300644" y="2305608"/>
            <a:ext cx="3463285" cy="4671"/>
          </a:xfrm>
          <a:prstGeom prst="line">
            <a:avLst/>
          </a:prstGeom>
          <a:ln w="9525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12763929" y="2305608"/>
            <a:ext cx="0" cy="1032936"/>
          </a:xfrm>
          <a:prstGeom prst="line">
            <a:avLst/>
          </a:prstGeom>
          <a:ln w="9525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flipV="1">
            <a:off x="9300644" y="8651662"/>
            <a:ext cx="3458187" cy="25"/>
          </a:xfrm>
          <a:prstGeom prst="line">
            <a:avLst/>
          </a:prstGeom>
          <a:ln w="9525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flipH="1">
            <a:off x="12758831" y="7592192"/>
            <a:ext cx="5098" cy="1059471"/>
          </a:xfrm>
          <a:prstGeom prst="line">
            <a:avLst/>
          </a:prstGeom>
          <a:ln w="9525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855090" y="2447829"/>
            <a:ext cx="5212709" cy="2144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38"/>
              </a:lnSpc>
            </a:pPr>
            <a:r>
              <a:rPr lang="en-US" sz="1741" spc="18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Berth:                                                     No.3 (375m length)</a:t>
            </a:r>
          </a:p>
          <a:p>
            <a:pPr algn="just">
              <a:lnSpc>
                <a:spcPts val="2438"/>
              </a:lnSpc>
            </a:pPr>
            <a:r>
              <a:rPr lang="en-US" sz="1741" spc="52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CY area:                                                                    06 ha</a:t>
            </a:r>
          </a:p>
          <a:p>
            <a:pPr algn="just">
              <a:lnSpc>
                <a:spcPts val="2420"/>
              </a:lnSpc>
            </a:pPr>
            <a:r>
              <a:rPr lang="en-US" sz="1741" spc="54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STS:                                                                      03 units</a:t>
            </a:r>
          </a:p>
          <a:p>
            <a:pPr algn="just">
              <a:lnSpc>
                <a:spcPts val="2438"/>
              </a:lnSpc>
            </a:pPr>
            <a:r>
              <a:rPr lang="en-US" sz="1741" spc="58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E-RTG:                                                                 08 units</a:t>
            </a:r>
          </a:p>
          <a:p>
            <a:pPr algn="just">
              <a:lnSpc>
                <a:spcPts val="2438"/>
              </a:lnSpc>
            </a:pPr>
            <a:r>
              <a:rPr lang="en-US" sz="1741" spc="22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Reach stacker:                                                        03 units</a:t>
            </a:r>
          </a:p>
          <a:p>
            <a:pPr algn="just">
              <a:lnSpc>
                <a:spcPts val="2438"/>
              </a:lnSpc>
            </a:pPr>
            <a:r>
              <a:rPr lang="en-US" sz="1741" spc="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Terminal truck:                                                           30 units</a:t>
            </a:r>
          </a:p>
          <a:p>
            <a:pPr algn="just">
              <a:lnSpc>
                <a:spcPts val="2438"/>
              </a:lnSpc>
            </a:pPr>
            <a:r>
              <a:rPr lang="en-US" sz="1741" spc="13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Vessel accommodation:                            100,000 DWT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18791" y="1615893"/>
            <a:ext cx="5520457" cy="82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2391" b="1" spc="23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STAGE 1  (START OPERATING FROM APRIL 1ST 2025)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40001" y="4356346"/>
            <a:ext cx="5047856" cy="3022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38"/>
              </a:lnSpc>
            </a:pPr>
            <a:r>
              <a:rPr lang="en-US" sz="1741" spc="18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Berth:                                            No.3 + 4 (750 m length)</a:t>
            </a:r>
          </a:p>
          <a:p>
            <a:pPr algn="just">
              <a:lnSpc>
                <a:spcPts val="2438"/>
              </a:lnSpc>
            </a:pPr>
            <a:r>
              <a:rPr lang="en-US" sz="1741" spc="17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Barge berth:                                          150m (3000 DWT)</a:t>
            </a:r>
          </a:p>
          <a:p>
            <a:pPr algn="just">
              <a:lnSpc>
                <a:spcPts val="2438"/>
              </a:lnSpc>
            </a:pPr>
            <a:r>
              <a:rPr lang="en-US" sz="1741" spc="17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CY area:                                                                             15 ha</a:t>
            </a:r>
          </a:p>
          <a:p>
            <a:pPr algn="just">
              <a:lnSpc>
                <a:spcPts val="2438"/>
              </a:lnSpc>
            </a:pPr>
            <a:r>
              <a:rPr lang="en-US" sz="1741" spc="17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STS:                                                                              06 units</a:t>
            </a:r>
          </a:p>
          <a:p>
            <a:pPr algn="just">
              <a:lnSpc>
                <a:spcPts val="2438"/>
              </a:lnSpc>
            </a:pPr>
            <a:r>
              <a:rPr lang="en-US" sz="1741" spc="17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E-RTG:                                                                          16 units</a:t>
            </a:r>
          </a:p>
          <a:p>
            <a:pPr algn="just">
              <a:lnSpc>
                <a:spcPts val="2438"/>
              </a:lnSpc>
            </a:pPr>
            <a:r>
              <a:rPr lang="en-US" sz="1741" spc="17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Tukan:                                                                          02 units</a:t>
            </a:r>
          </a:p>
          <a:p>
            <a:pPr algn="just">
              <a:lnSpc>
                <a:spcPts val="2438"/>
              </a:lnSpc>
            </a:pPr>
            <a:r>
              <a:rPr lang="en-US" sz="1741" spc="17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Reach stacker:                                                         03 units</a:t>
            </a:r>
          </a:p>
          <a:p>
            <a:pPr algn="just">
              <a:lnSpc>
                <a:spcPts val="2438"/>
              </a:lnSpc>
            </a:pPr>
            <a:r>
              <a:rPr lang="en-US" sz="1741" spc="17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Terminal truck:                                                         50 units</a:t>
            </a:r>
          </a:p>
          <a:p>
            <a:pPr algn="just">
              <a:lnSpc>
                <a:spcPts val="2438"/>
              </a:lnSpc>
            </a:pPr>
            <a:r>
              <a:rPr lang="en-US" sz="1741" spc="17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Vessel accommodation:                         165,000 DWT</a:t>
            </a:r>
          </a:p>
          <a:p>
            <a:pPr algn="just">
              <a:lnSpc>
                <a:spcPts val="2438"/>
              </a:lnSpc>
            </a:pPr>
            <a:endParaRPr lang="en-US" sz="1741" spc="17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003701" y="3467120"/>
            <a:ext cx="5520457" cy="82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2391" b="1" spc="23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STAGE 2 (START OPERATING FROM JULY 1ST 2025)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820819" y="6362252"/>
            <a:ext cx="5401307" cy="3022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38"/>
              </a:lnSpc>
            </a:pPr>
            <a:r>
              <a:rPr lang="en-US" sz="1741" spc="18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Berth:                                             No.3 + 4 (750 m length)</a:t>
            </a:r>
          </a:p>
          <a:p>
            <a:pPr algn="just">
              <a:lnSpc>
                <a:spcPts val="2438"/>
              </a:lnSpc>
            </a:pPr>
            <a:r>
              <a:rPr lang="en-US" sz="1741" spc="17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Barge berth:                                           150m (3000 DWT)</a:t>
            </a:r>
          </a:p>
          <a:p>
            <a:pPr algn="just">
              <a:lnSpc>
                <a:spcPts val="2438"/>
              </a:lnSpc>
            </a:pPr>
            <a:r>
              <a:rPr lang="en-US" sz="1741" spc="17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CY area:                                                                         30.3 ha</a:t>
            </a:r>
          </a:p>
          <a:p>
            <a:pPr algn="just">
              <a:lnSpc>
                <a:spcPts val="2438"/>
              </a:lnSpc>
            </a:pPr>
            <a:r>
              <a:rPr lang="en-US" sz="1741" spc="17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STS:                                                                               06 units</a:t>
            </a:r>
          </a:p>
          <a:p>
            <a:pPr algn="just">
              <a:lnSpc>
                <a:spcPts val="2438"/>
              </a:lnSpc>
            </a:pPr>
            <a:r>
              <a:rPr lang="en-US" sz="1741" spc="17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E-RTG:                                                                          24 units</a:t>
            </a:r>
          </a:p>
          <a:p>
            <a:pPr algn="just">
              <a:lnSpc>
                <a:spcPts val="2438"/>
              </a:lnSpc>
            </a:pPr>
            <a:r>
              <a:rPr lang="en-US" sz="1741" spc="17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</a:t>
            </a:r>
            <a:r>
              <a:rPr lang="en-US" sz="1741" spc="17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Tukan</a:t>
            </a:r>
            <a:r>
              <a:rPr lang="en-US" sz="1741" spc="17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:                                                                          02 units</a:t>
            </a:r>
          </a:p>
          <a:p>
            <a:pPr algn="just">
              <a:lnSpc>
                <a:spcPts val="2438"/>
              </a:lnSpc>
            </a:pPr>
            <a:r>
              <a:rPr lang="en-US" sz="1741" spc="17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Reach stacker:                                                         03 units</a:t>
            </a:r>
          </a:p>
          <a:p>
            <a:pPr algn="just">
              <a:lnSpc>
                <a:spcPts val="2438"/>
              </a:lnSpc>
            </a:pPr>
            <a:r>
              <a:rPr lang="en-US" sz="1741" spc="17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Terminal truck:                                                         50 units</a:t>
            </a:r>
          </a:p>
          <a:p>
            <a:pPr algn="just">
              <a:lnSpc>
                <a:spcPts val="2438"/>
              </a:lnSpc>
            </a:pPr>
            <a:r>
              <a:rPr lang="en-US" sz="1741" spc="17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• Vessel accommodation:                            165,000 DWT</a:t>
            </a:r>
          </a:p>
          <a:p>
            <a:pPr algn="just">
              <a:lnSpc>
                <a:spcPts val="2438"/>
              </a:lnSpc>
            </a:pPr>
            <a:endParaRPr lang="en-US" sz="1741" spc="17" dirty="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158900" y="5407768"/>
            <a:ext cx="4440239" cy="82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2391" b="1" spc="23" dirty="0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STAGE 3 (START OPERATING FROM JAN 1ST 2026)</a:t>
            </a:r>
          </a:p>
        </p:txBody>
      </p:sp>
      <p:sp>
        <p:nvSpPr>
          <p:cNvPr id="25" name="TextBox 25"/>
          <p:cNvSpPr txBox="1"/>
          <p:nvPr/>
        </p:nvSpPr>
        <p:spPr>
          <a:xfrm rot="5400000">
            <a:off x="12781076" y="3115639"/>
            <a:ext cx="57051" cy="29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38"/>
              </a:lnSpc>
            </a:pPr>
            <a:r>
              <a:rPr lang="en-US" sz="1741" spc="17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&gt;</a:t>
            </a:r>
          </a:p>
        </p:txBody>
      </p:sp>
      <p:sp>
        <p:nvSpPr>
          <p:cNvPr id="26" name="TextBox 26"/>
          <p:cNvSpPr txBox="1"/>
          <p:nvPr/>
        </p:nvSpPr>
        <p:spPr>
          <a:xfrm rot="-10800000">
            <a:off x="9344890" y="8552295"/>
            <a:ext cx="57051" cy="29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38"/>
              </a:lnSpc>
            </a:pPr>
            <a:r>
              <a:rPr lang="en-US" sz="1741" spc="17">
                <a:solidFill>
                  <a:srgbClr val="436AB3"/>
                </a:solidFill>
                <a:latin typeface="Barlow"/>
                <a:ea typeface="Barlow"/>
                <a:cs typeface="Barlow"/>
                <a:sym typeface="Barlow"/>
              </a:rPr>
              <a:t>&gt;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27" r="-451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11543528" y="797368"/>
            <a:ext cx="6744472" cy="0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3657009" y="-347344"/>
            <a:ext cx="10862770" cy="1543113"/>
            <a:chOff x="0" y="0"/>
            <a:chExt cx="14483693" cy="20574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83714" cy="2057504"/>
            </a:xfrm>
            <a:custGeom>
              <a:avLst/>
              <a:gdLst/>
              <a:ahLst/>
              <a:cxnLst/>
              <a:rect l="l" t="t" r="r" b="b"/>
              <a:pathLst>
                <a:path w="14483714" h="2057504">
                  <a:moveTo>
                    <a:pt x="0" y="0"/>
                  </a:moveTo>
                  <a:lnTo>
                    <a:pt x="14483714" y="0"/>
                  </a:lnTo>
                  <a:lnTo>
                    <a:pt x="14483714" y="2057504"/>
                  </a:lnTo>
                  <a:lnTo>
                    <a:pt x="0" y="2057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1583" b="-115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507258" y="259514"/>
            <a:ext cx="3793105" cy="649569"/>
          </a:xfrm>
          <a:custGeom>
            <a:avLst/>
            <a:gdLst/>
            <a:ahLst/>
            <a:cxnLst/>
            <a:rect l="l" t="t" r="r" b="b"/>
            <a:pathLst>
              <a:path w="3793105" h="649569">
                <a:moveTo>
                  <a:pt x="0" y="0"/>
                </a:moveTo>
                <a:lnTo>
                  <a:pt x="3793105" y="0"/>
                </a:lnTo>
                <a:lnTo>
                  <a:pt x="3793105" y="649569"/>
                </a:lnTo>
                <a:lnTo>
                  <a:pt x="0" y="6495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970252" y="9719678"/>
            <a:ext cx="20335605" cy="0"/>
          </a:xfrm>
          <a:prstGeom prst="line">
            <a:avLst/>
          </a:prstGeom>
          <a:ln w="28575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538676" y="1195769"/>
            <a:ext cx="19365353" cy="4564935"/>
          </a:xfrm>
          <a:custGeom>
            <a:avLst/>
            <a:gdLst/>
            <a:ahLst/>
            <a:cxnLst/>
            <a:rect l="l" t="t" r="r" b="b"/>
            <a:pathLst>
              <a:path w="19365353" h="4564935">
                <a:moveTo>
                  <a:pt x="0" y="0"/>
                </a:moveTo>
                <a:lnTo>
                  <a:pt x="19365352" y="0"/>
                </a:lnTo>
                <a:lnTo>
                  <a:pt x="19365352" y="4564935"/>
                </a:lnTo>
                <a:lnTo>
                  <a:pt x="0" y="4564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76" b="-157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300363" y="6318164"/>
            <a:ext cx="12002010" cy="1545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12"/>
              </a:lnSpc>
            </a:pPr>
            <a:r>
              <a:rPr lang="en-US" sz="10267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 INFRASTRUCTURE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15522" y="6757138"/>
            <a:ext cx="2067928" cy="203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92"/>
              </a:lnSpc>
            </a:pPr>
            <a:r>
              <a:rPr lang="en-US" sz="13583" b="1">
                <a:solidFill>
                  <a:srgbClr val="E7CF7F">
                    <a:alpha val="52941"/>
                  </a:srgbClr>
                </a:solidFill>
                <a:latin typeface="Barlow Bold"/>
                <a:ea typeface="Barlow Bold"/>
                <a:cs typeface="Barlow Bold"/>
                <a:sym typeface="Barlow Bold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4376" y="6084554"/>
            <a:ext cx="2067928" cy="203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92"/>
              </a:lnSpc>
            </a:pPr>
            <a:r>
              <a:rPr lang="en-US" sz="13583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02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57181" y="7772917"/>
            <a:ext cx="10288373" cy="154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50"/>
              </a:lnSpc>
            </a:pPr>
            <a:r>
              <a:rPr lang="en-US" sz="10299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 &amp; OPERATIONS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6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324" b="-93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9816411"/>
            <a:ext cx="17259300" cy="487531"/>
          </a:xfrm>
          <a:custGeom>
            <a:avLst/>
            <a:gdLst/>
            <a:ahLst/>
            <a:cxnLst/>
            <a:rect l="l" t="t" r="r" b="b"/>
            <a:pathLst>
              <a:path w="17259300" h="487531">
                <a:moveTo>
                  <a:pt x="0" y="0"/>
                </a:moveTo>
                <a:lnTo>
                  <a:pt x="17259300" y="0"/>
                </a:lnTo>
                <a:lnTo>
                  <a:pt x="17259300" y="487531"/>
                </a:lnTo>
                <a:lnTo>
                  <a:pt x="0" y="487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6" b="-7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467454" y="448745"/>
            <a:ext cx="11257428" cy="757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0"/>
              </a:lnSpc>
            </a:pPr>
            <a:r>
              <a:rPr lang="en-US" sz="4674" b="1" spc="-256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INFRASTRUCTURE AND OPERATIONS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9829588" y="797368"/>
            <a:ext cx="8458412" cy="53809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1547" y="2477328"/>
            <a:ext cx="5164933" cy="2546931"/>
            <a:chOff x="0" y="0"/>
            <a:chExt cx="1360312" cy="6707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60312" cy="670797"/>
            </a:xfrm>
            <a:custGeom>
              <a:avLst/>
              <a:gdLst/>
              <a:ahLst/>
              <a:cxnLst/>
              <a:rect l="l" t="t" r="r" b="b"/>
              <a:pathLst>
                <a:path w="1360312" h="670797">
                  <a:moveTo>
                    <a:pt x="76446" y="0"/>
                  </a:moveTo>
                  <a:lnTo>
                    <a:pt x="1283866" y="0"/>
                  </a:lnTo>
                  <a:cubicBezTo>
                    <a:pt x="1304140" y="0"/>
                    <a:pt x="1323585" y="8054"/>
                    <a:pt x="1337921" y="22390"/>
                  </a:cubicBezTo>
                  <a:cubicBezTo>
                    <a:pt x="1352257" y="36727"/>
                    <a:pt x="1360312" y="56171"/>
                    <a:pt x="1360312" y="76446"/>
                  </a:cubicBezTo>
                  <a:lnTo>
                    <a:pt x="1360312" y="594351"/>
                  </a:lnTo>
                  <a:cubicBezTo>
                    <a:pt x="1360312" y="636571"/>
                    <a:pt x="1326086" y="670797"/>
                    <a:pt x="1283866" y="670797"/>
                  </a:cubicBezTo>
                  <a:lnTo>
                    <a:pt x="76446" y="670797"/>
                  </a:lnTo>
                  <a:cubicBezTo>
                    <a:pt x="56171" y="670797"/>
                    <a:pt x="36727" y="662743"/>
                    <a:pt x="22390" y="648406"/>
                  </a:cubicBezTo>
                  <a:cubicBezTo>
                    <a:pt x="8054" y="634070"/>
                    <a:pt x="0" y="614626"/>
                    <a:pt x="0" y="594351"/>
                  </a:cubicBezTo>
                  <a:lnTo>
                    <a:pt x="0" y="76446"/>
                  </a:lnTo>
                  <a:cubicBezTo>
                    <a:pt x="0" y="56171"/>
                    <a:pt x="8054" y="36727"/>
                    <a:pt x="22390" y="22390"/>
                  </a:cubicBezTo>
                  <a:cubicBezTo>
                    <a:pt x="36727" y="8054"/>
                    <a:pt x="56171" y="0"/>
                    <a:pt x="76446" y="0"/>
                  </a:cubicBezTo>
                  <a:close/>
                </a:path>
              </a:pathLst>
            </a:custGeom>
            <a:solidFill>
              <a:srgbClr val="0F3E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60312" cy="708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8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39048" y="3071116"/>
            <a:ext cx="4929929" cy="1442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STS 6 Units</a:t>
            </a:r>
          </a:p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OUTREACH 64m (Equal to 24 rows of containers)</a:t>
            </a:r>
          </a:p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Lifting Height 46m</a:t>
            </a:r>
          </a:p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Single Lifting Weight 40 tons</a:t>
            </a:r>
          </a:p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Twin Lifting Weight 65 tons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1547" y="2611826"/>
            <a:ext cx="516493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24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STS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8955" y="1775141"/>
            <a:ext cx="1749187" cy="125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15"/>
              </a:lnSpc>
            </a:pPr>
            <a:r>
              <a:rPr lang="en-US" sz="7368" b="1" spc="73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01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642829" y="2477328"/>
            <a:ext cx="5164933" cy="2546931"/>
            <a:chOff x="0" y="0"/>
            <a:chExt cx="1360312" cy="67079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60312" cy="670797"/>
            </a:xfrm>
            <a:custGeom>
              <a:avLst/>
              <a:gdLst/>
              <a:ahLst/>
              <a:cxnLst/>
              <a:rect l="l" t="t" r="r" b="b"/>
              <a:pathLst>
                <a:path w="1360312" h="670797">
                  <a:moveTo>
                    <a:pt x="76446" y="0"/>
                  </a:moveTo>
                  <a:lnTo>
                    <a:pt x="1283866" y="0"/>
                  </a:lnTo>
                  <a:cubicBezTo>
                    <a:pt x="1304140" y="0"/>
                    <a:pt x="1323585" y="8054"/>
                    <a:pt x="1337921" y="22390"/>
                  </a:cubicBezTo>
                  <a:cubicBezTo>
                    <a:pt x="1352257" y="36727"/>
                    <a:pt x="1360312" y="56171"/>
                    <a:pt x="1360312" y="76446"/>
                  </a:cubicBezTo>
                  <a:lnTo>
                    <a:pt x="1360312" y="594351"/>
                  </a:lnTo>
                  <a:cubicBezTo>
                    <a:pt x="1360312" y="636571"/>
                    <a:pt x="1326086" y="670797"/>
                    <a:pt x="1283866" y="670797"/>
                  </a:cubicBezTo>
                  <a:lnTo>
                    <a:pt x="76446" y="670797"/>
                  </a:lnTo>
                  <a:cubicBezTo>
                    <a:pt x="56171" y="670797"/>
                    <a:pt x="36727" y="662743"/>
                    <a:pt x="22390" y="648406"/>
                  </a:cubicBezTo>
                  <a:cubicBezTo>
                    <a:pt x="8054" y="634070"/>
                    <a:pt x="0" y="614626"/>
                    <a:pt x="0" y="594351"/>
                  </a:cubicBezTo>
                  <a:lnTo>
                    <a:pt x="0" y="76446"/>
                  </a:lnTo>
                  <a:cubicBezTo>
                    <a:pt x="0" y="56171"/>
                    <a:pt x="8054" y="36727"/>
                    <a:pt x="22390" y="22390"/>
                  </a:cubicBezTo>
                  <a:cubicBezTo>
                    <a:pt x="36727" y="8054"/>
                    <a:pt x="56171" y="0"/>
                    <a:pt x="76446" y="0"/>
                  </a:cubicBezTo>
                  <a:close/>
                </a:path>
              </a:pathLst>
            </a:custGeom>
            <a:solidFill>
              <a:srgbClr val="0F3E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60312" cy="708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8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877832" y="3378766"/>
            <a:ext cx="4694928" cy="844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02 Units</a:t>
            </a:r>
          </a:p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Outreach 32m</a:t>
            </a:r>
          </a:p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Lifting weight 45 tons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77832" y="2887293"/>
            <a:ext cx="5164933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spc="23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SLEWING PORTAL CRANE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63996" y="1775141"/>
            <a:ext cx="1826328" cy="125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15"/>
              </a:lnSpc>
            </a:pPr>
            <a:r>
              <a:rPr lang="en-US" sz="7368" b="1" spc="73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02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264112" y="2477328"/>
            <a:ext cx="5164933" cy="2546931"/>
            <a:chOff x="0" y="0"/>
            <a:chExt cx="1360312" cy="67079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60312" cy="670797"/>
            </a:xfrm>
            <a:custGeom>
              <a:avLst/>
              <a:gdLst/>
              <a:ahLst/>
              <a:cxnLst/>
              <a:rect l="l" t="t" r="r" b="b"/>
              <a:pathLst>
                <a:path w="1360312" h="670797">
                  <a:moveTo>
                    <a:pt x="76446" y="0"/>
                  </a:moveTo>
                  <a:lnTo>
                    <a:pt x="1283866" y="0"/>
                  </a:lnTo>
                  <a:cubicBezTo>
                    <a:pt x="1304140" y="0"/>
                    <a:pt x="1323585" y="8054"/>
                    <a:pt x="1337921" y="22390"/>
                  </a:cubicBezTo>
                  <a:cubicBezTo>
                    <a:pt x="1352257" y="36727"/>
                    <a:pt x="1360312" y="56171"/>
                    <a:pt x="1360312" y="76446"/>
                  </a:cubicBezTo>
                  <a:lnTo>
                    <a:pt x="1360312" y="594351"/>
                  </a:lnTo>
                  <a:cubicBezTo>
                    <a:pt x="1360312" y="636571"/>
                    <a:pt x="1326086" y="670797"/>
                    <a:pt x="1283866" y="670797"/>
                  </a:cubicBezTo>
                  <a:lnTo>
                    <a:pt x="76446" y="670797"/>
                  </a:lnTo>
                  <a:cubicBezTo>
                    <a:pt x="56171" y="670797"/>
                    <a:pt x="36727" y="662743"/>
                    <a:pt x="22390" y="648406"/>
                  </a:cubicBezTo>
                  <a:cubicBezTo>
                    <a:pt x="8054" y="634070"/>
                    <a:pt x="0" y="614626"/>
                    <a:pt x="0" y="594351"/>
                  </a:cubicBezTo>
                  <a:lnTo>
                    <a:pt x="0" y="76446"/>
                  </a:lnTo>
                  <a:cubicBezTo>
                    <a:pt x="0" y="56171"/>
                    <a:pt x="8054" y="36727"/>
                    <a:pt x="22390" y="22390"/>
                  </a:cubicBezTo>
                  <a:cubicBezTo>
                    <a:pt x="36727" y="8054"/>
                    <a:pt x="56171" y="0"/>
                    <a:pt x="76446" y="0"/>
                  </a:cubicBezTo>
                  <a:close/>
                </a:path>
              </a:pathLst>
            </a:custGeom>
            <a:solidFill>
              <a:srgbClr val="0F3E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360312" cy="708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2499114" y="2998541"/>
            <a:ext cx="4694928" cy="1701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24 Units</a:t>
            </a:r>
          </a:p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Span (Non- rail): 23.47M (Equal to 6 rows of containers +1)</a:t>
            </a:r>
          </a:p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Lifting weight 18M (Capable to handle 5 high container tiers +1)</a:t>
            </a:r>
          </a:p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Lifting weight 40 tons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64112" y="2611826"/>
            <a:ext cx="516493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24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E-RTG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172436" y="1775141"/>
            <a:ext cx="1569976" cy="125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15"/>
              </a:lnSpc>
            </a:pPr>
            <a:r>
              <a:rPr lang="en-US" sz="7368" b="1" spc="73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03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4010054" y="6202640"/>
            <a:ext cx="5164933" cy="2546931"/>
            <a:chOff x="0" y="0"/>
            <a:chExt cx="1360312" cy="67079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60312" cy="670797"/>
            </a:xfrm>
            <a:custGeom>
              <a:avLst/>
              <a:gdLst/>
              <a:ahLst/>
              <a:cxnLst/>
              <a:rect l="l" t="t" r="r" b="b"/>
              <a:pathLst>
                <a:path w="1360312" h="670797">
                  <a:moveTo>
                    <a:pt x="76446" y="0"/>
                  </a:moveTo>
                  <a:lnTo>
                    <a:pt x="1283866" y="0"/>
                  </a:lnTo>
                  <a:cubicBezTo>
                    <a:pt x="1304140" y="0"/>
                    <a:pt x="1323585" y="8054"/>
                    <a:pt x="1337921" y="22390"/>
                  </a:cubicBezTo>
                  <a:cubicBezTo>
                    <a:pt x="1352257" y="36727"/>
                    <a:pt x="1360312" y="56171"/>
                    <a:pt x="1360312" y="76446"/>
                  </a:cubicBezTo>
                  <a:lnTo>
                    <a:pt x="1360312" y="594351"/>
                  </a:lnTo>
                  <a:cubicBezTo>
                    <a:pt x="1360312" y="636571"/>
                    <a:pt x="1326086" y="670797"/>
                    <a:pt x="1283866" y="670797"/>
                  </a:cubicBezTo>
                  <a:lnTo>
                    <a:pt x="76446" y="670797"/>
                  </a:lnTo>
                  <a:cubicBezTo>
                    <a:pt x="56171" y="670797"/>
                    <a:pt x="36727" y="662743"/>
                    <a:pt x="22390" y="648406"/>
                  </a:cubicBezTo>
                  <a:cubicBezTo>
                    <a:pt x="8054" y="634070"/>
                    <a:pt x="0" y="614626"/>
                    <a:pt x="0" y="594351"/>
                  </a:cubicBezTo>
                  <a:lnTo>
                    <a:pt x="0" y="76446"/>
                  </a:lnTo>
                  <a:cubicBezTo>
                    <a:pt x="0" y="56171"/>
                    <a:pt x="8054" y="36727"/>
                    <a:pt x="22390" y="22390"/>
                  </a:cubicBezTo>
                  <a:cubicBezTo>
                    <a:pt x="36727" y="8054"/>
                    <a:pt x="56171" y="0"/>
                    <a:pt x="76446" y="0"/>
                  </a:cubicBezTo>
                  <a:close/>
                </a:path>
              </a:pathLst>
            </a:custGeom>
            <a:solidFill>
              <a:srgbClr val="0F3E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360312" cy="708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8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219248" y="6752427"/>
            <a:ext cx="4746544" cy="1737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Truck: 50 Units</a:t>
            </a:r>
          </a:p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02 Reach stackers for laden (5 high container tiers)</a:t>
            </a:r>
          </a:p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01 Reach stackers for empty (6 high container tiers)</a:t>
            </a:r>
          </a:p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02 Weight bridges up to 120T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060363" y="6346662"/>
            <a:ext cx="5164933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spc="23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YARD EQUIPMENT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831220" y="5500452"/>
            <a:ext cx="1826328" cy="125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15"/>
              </a:lnSpc>
            </a:pPr>
            <a:r>
              <a:rPr lang="en-US" sz="7368" b="1" spc="73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04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9631336" y="6202640"/>
            <a:ext cx="5164933" cy="2546931"/>
            <a:chOff x="0" y="0"/>
            <a:chExt cx="1360312" cy="67079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60312" cy="670797"/>
            </a:xfrm>
            <a:custGeom>
              <a:avLst/>
              <a:gdLst/>
              <a:ahLst/>
              <a:cxnLst/>
              <a:rect l="l" t="t" r="r" b="b"/>
              <a:pathLst>
                <a:path w="1360312" h="670797">
                  <a:moveTo>
                    <a:pt x="76446" y="0"/>
                  </a:moveTo>
                  <a:lnTo>
                    <a:pt x="1283866" y="0"/>
                  </a:lnTo>
                  <a:cubicBezTo>
                    <a:pt x="1304140" y="0"/>
                    <a:pt x="1323585" y="8054"/>
                    <a:pt x="1337921" y="22390"/>
                  </a:cubicBezTo>
                  <a:cubicBezTo>
                    <a:pt x="1352257" y="36727"/>
                    <a:pt x="1360312" y="56171"/>
                    <a:pt x="1360312" y="76446"/>
                  </a:cubicBezTo>
                  <a:lnTo>
                    <a:pt x="1360312" y="594351"/>
                  </a:lnTo>
                  <a:cubicBezTo>
                    <a:pt x="1360312" y="636571"/>
                    <a:pt x="1326086" y="670797"/>
                    <a:pt x="1283866" y="670797"/>
                  </a:cubicBezTo>
                  <a:lnTo>
                    <a:pt x="76446" y="670797"/>
                  </a:lnTo>
                  <a:cubicBezTo>
                    <a:pt x="56171" y="670797"/>
                    <a:pt x="36727" y="662743"/>
                    <a:pt x="22390" y="648406"/>
                  </a:cubicBezTo>
                  <a:cubicBezTo>
                    <a:pt x="8054" y="634070"/>
                    <a:pt x="0" y="614626"/>
                    <a:pt x="0" y="594351"/>
                  </a:cubicBezTo>
                  <a:lnTo>
                    <a:pt x="0" y="76446"/>
                  </a:lnTo>
                  <a:cubicBezTo>
                    <a:pt x="0" y="56171"/>
                    <a:pt x="8054" y="36727"/>
                    <a:pt x="22390" y="22390"/>
                  </a:cubicBezTo>
                  <a:cubicBezTo>
                    <a:pt x="36727" y="8054"/>
                    <a:pt x="56171" y="0"/>
                    <a:pt x="76446" y="0"/>
                  </a:cubicBezTo>
                  <a:close/>
                </a:path>
              </a:pathLst>
            </a:custGeom>
            <a:solidFill>
              <a:srgbClr val="0F3E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1360312" cy="708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8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9916648" y="7164988"/>
            <a:ext cx="4694928" cy="844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Catos</a:t>
            </a:r>
            <a:r>
              <a:rPr lang="en-US" sz="1619" spc="1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system</a:t>
            </a:r>
          </a:p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E- port service (</a:t>
            </a:r>
            <a:r>
              <a:rPr lang="en-US" sz="1619" spc="1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ePort</a:t>
            </a:r>
            <a:r>
              <a:rPr lang="en-US" sz="1619" spc="1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, EBK)</a:t>
            </a:r>
          </a:p>
          <a:p>
            <a:pPr marL="349706" lvl="1" indent="-174853" algn="just">
              <a:lnSpc>
                <a:spcPts val="2267"/>
              </a:lnSpc>
              <a:buFont typeface="Arial"/>
              <a:buChar char="•"/>
            </a:pPr>
            <a:r>
              <a:rPr lang="en-US" sz="1619" spc="1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Auto- gate (Smart gate)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589970" y="6606572"/>
            <a:ext cx="516493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24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INFORMATION TECHNOLOGY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539660" y="5500452"/>
            <a:ext cx="1569976" cy="117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15"/>
              </a:lnSpc>
            </a:pPr>
            <a:r>
              <a:rPr lang="en-US" sz="7368" b="1" spc="73" dirty="0">
                <a:solidFill>
                  <a:srgbClr val="E7CF7F"/>
                </a:solidFill>
                <a:latin typeface="Barlow Bold"/>
                <a:ea typeface="Barlow Bold"/>
                <a:cs typeface="Barlow Bold"/>
                <a:sym typeface="Barlow Bold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27" r="-451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11543528" y="797368"/>
            <a:ext cx="6744472" cy="0"/>
          </a:xfrm>
          <a:prstGeom prst="line">
            <a:avLst/>
          </a:prstGeom>
          <a:ln w="19050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3657009" y="-347344"/>
            <a:ext cx="10862770" cy="1543113"/>
            <a:chOff x="0" y="0"/>
            <a:chExt cx="14483693" cy="20574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83714" cy="2057504"/>
            </a:xfrm>
            <a:custGeom>
              <a:avLst/>
              <a:gdLst/>
              <a:ahLst/>
              <a:cxnLst/>
              <a:rect l="l" t="t" r="r" b="b"/>
              <a:pathLst>
                <a:path w="14483714" h="2057504">
                  <a:moveTo>
                    <a:pt x="0" y="0"/>
                  </a:moveTo>
                  <a:lnTo>
                    <a:pt x="14483714" y="0"/>
                  </a:lnTo>
                  <a:lnTo>
                    <a:pt x="14483714" y="2057504"/>
                  </a:lnTo>
                  <a:lnTo>
                    <a:pt x="0" y="2057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1583" b="-115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507258" y="259514"/>
            <a:ext cx="3793105" cy="649569"/>
          </a:xfrm>
          <a:custGeom>
            <a:avLst/>
            <a:gdLst/>
            <a:ahLst/>
            <a:cxnLst/>
            <a:rect l="l" t="t" r="r" b="b"/>
            <a:pathLst>
              <a:path w="3793105" h="649569">
                <a:moveTo>
                  <a:pt x="0" y="0"/>
                </a:moveTo>
                <a:lnTo>
                  <a:pt x="3793105" y="0"/>
                </a:lnTo>
                <a:lnTo>
                  <a:pt x="3793105" y="649569"/>
                </a:lnTo>
                <a:lnTo>
                  <a:pt x="0" y="6495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970252" y="9719678"/>
            <a:ext cx="20335605" cy="0"/>
          </a:xfrm>
          <a:prstGeom prst="line">
            <a:avLst/>
          </a:prstGeom>
          <a:ln w="28575" cap="flat">
            <a:solidFill>
              <a:srgbClr val="436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534070" y="1195769"/>
            <a:ext cx="19356139" cy="5238989"/>
          </a:xfrm>
          <a:custGeom>
            <a:avLst/>
            <a:gdLst/>
            <a:ahLst/>
            <a:cxnLst/>
            <a:rect l="l" t="t" r="r" b="b"/>
            <a:pathLst>
              <a:path w="19356139" h="5238989">
                <a:moveTo>
                  <a:pt x="0" y="0"/>
                </a:moveTo>
                <a:lnTo>
                  <a:pt x="19356140" y="0"/>
                </a:lnTo>
                <a:lnTo>
                  <a:pt x="19356140" y="5238990"/>
                </a:lnTo>
                <a:lnTo>
                  <a:pt x="0" y="5238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9759" b="-463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259141" y="7210147"/>
            <a:ext cx="13627337" cy="174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639"/>
              </a:lnSpc>
            </a:pPr>
            <a:r>
              <a:rPr lang="en-US" sz="11657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KEY ADVANTAGES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77099" y="7655368"/>
            <a:ext cx="2067928" cy="203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92"/>
              </a:lnSpc>
            </a:pPr>
            <a:r>
              <a:rPr lang="en-US" sz="13583" b="1">
                <a:solidFill>
                  <a:srgbClr val="E7CF7F">
                    <a:alpha val="52941"/>
                  </a:srgbClr>
                </a:solidFill>
                <a:latin typeface="Barlow Bold"/>
                <a:ea typeface="Barlow Bold"/>
                <a:cs typeface="Barlow Bold"/>
                <a:sym typeface="Barlow Bold"/>
              </a:rPr>
              <a:t>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4376" y="7072934"/>
            <a:ext cx="2067928" cy="203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92"/>
              </a:lnSpc>
            </a:pPr>
            <a:r>
              <a:rPr lang="en-US" sz="13583" b="1">
                <a:solidFill>
                  <a:srgbClr val="436AB3"/>
                </a:solidFill>
                <a:latin typeface="Barlow Bold"/>
                <a:ea typeface="Barlow Bold"/>
                <a:cs typeface="Barlow Bold"/>
                <a:sym typeface="Barlow Bold"/>
              </a:rPr>
              <a:t>03</a:t>
            </a:r>
          </a:p>
        </p:txBody>
      </p: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HTIT Port Introduction VPA</Template>
  <TotalTime>11</TotalTime>
  <Words>1013</Words>
  <Application>Microsoft Office PowerPoint</Application>
  <PresentationFormat>Custom</PresentationFormat>
  <Paragraphs>157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Barlow Bold</vt:lpstr>
      <vt:lpstr>Barlow Medium</vt:lpstr>
      <vt:lpstr>Barlow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Trinh Nguyen</dc:creator>
  <cp:lastModifiedBy>Trinh Nguyen</cp:lastModifiedBy>
  <cp:revision>5</cp:revision>
  <dcterms:created xsi:type="dcterms:W3CDTF">2025-09-23T06:34:43Z</dcterms:created>
  <dcterms:modified xsi:type="dcterms:W3CDTF">2025-10-22T03:57:12Z</dcterms:modified>
  <dc:identifier>DAGyiijJd_8</dc:identifier>
</cp:coreProperties>
</file>